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7"/>
  </p:notesMasterIdLst>
  <p:sldIdLst>
    <p:sldId id="256" r:id="rId2"/>
    <p:sldId id="283" r:id="rId3"/>
    <p:sldId id="282" r:id="rId4"/>
    <p:sldId id="276" r:id="rId5"/>
    <p:sldId id="303" r:id="rId6"/>
    <p:sldId id="257" r:id="rId7"/>
    <p:sldId id="258" r:id="rId8"/>
    <p:sldId id="265" r:id="rId9"/>
    <p:sldId id="262" r:id="rId10"/>
    <p:sldId id="285" r:id="rId11"/>
    <p:sldId id="304" r:id="rId12"/>
    <p:sldId id="286" r:id="rId13"/>
    <p:sldId id="287" r:id="rId14"/>
    <p:sldId id="267" r:id="rId15"/>
    <p:sldId id="268" r:id="rId16"/>
    <p:sldId id="321" r:id="rId17"/>
    <p:sldId id="319" r:id="rId18"/>
    <p:sldId id="320" r:id="rId19"/>
    <p:sldId id="305" r:id="rId20"/>
    <p:sldId id="307" r:id="rId21"/>
    <p:sldId id="308" r:id="rId22"/>
    <p:sldId id="309" r:id="rId23"/>
    <p:sldId id="310" r:id="rId24"/>
    <p:sldId id="311" r:id="rId25"/>
    <p:sldId id="334" r:id="rId26"/>
    <p:sldId id="313" r:id="rId27"/>
    <p:sldId id="335" r:id="rId28"/>
    <p:sldId id="339" r:id="rId29"/>
    <p:sldId id="312" r:id="rId30"/>
    <p:sldId id="360" r:id="rId31"/>
    <p:sldId id="322" r:id="rId32"/>
    <p:sldId id="361" r:id="rId33"/>
    <p:sldId id="362" r:id="rId34"/>
    <p:sldId id="363" r:id="rId35"/>
    <p:sldId id="323" r:id="rId36"/>
    <p:sldId id="327" r:id="rId37"/>
    <p:sldId id="328" r:id="rId38"/>
    <p:sldId id="336" r:id="rId39"/>
    <p:sldId id="330" r:id="rId40"/>
    <p:sldId id="338" r:id="rId41"/>
    <p:sldId id="333" r:id="rId42"/>
    <p:sldId id="331" r:id="rId43"/>
    <p:sldId id="337" r:id="rId44"/>
    <p:sldId id="332" r:id="rId45"/>
    <p:sldId id="340" r:id="rId46"/>
    <p:sldId id="341" r:id="rId47"/>
    <p:sldId id="342" r:id="rId48"/>
    <p:sldId id="325" r:id="rId49"/>
    <p:sldId id="326" r:id="rId50"/>
    <p:sldId id="324" r:id="rId51"/>
    <p:sldId id="329" r:id="rId52"/>
    <p:sldId id="344" r:id="rId53"/>
    <p:sldId id="345" r:id="rId54"/>
    <p:sldId id="346" r:id="rId55"/>
    <p:sldId id="347" r:id="rId56"/>
    <p:sldId id="348" r:id="rId57"/>
    <p:sldId id="349" r:id="rId58"/>
    <p:sldId id="352" r:id="rId59"/>
    <p:sldId id="350" r:id="rId60"/>
    <p:sldId id="351" r:id="rId61"/>
    <p:sldId id="354" r:id="rId62"/>
    <p:sldId id="355" r:id="rId63"/>
    <p:sldId id="356" r:id="rId64"/>
    <p:sldId id="357" r:id="rId65"/>
    <p:sldId id="358" r:id="rId66"/>
    <p:sldId id="359" r:id="rId67"/>
    <p:sldId id="317" r:id="rId68"/>
    <p:sldId id="318" r:id="rId69"/>
    <p:sldId id="302" r:id="rId70"/>
    <p:sldId id="273" r:id="rId71"/>
    <p:sldId id="269" r:id="rId72"/>
    <p:sldId id="284" r:id="rId73"/>
    <p:sldId id="271" r:id="rId74"/>
    <p:sldId id="301" r:id="rId75"/>
    <p:sldId id="28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d" initials="DB" lastIdx="4" clrIdx="0">
    <p:extLst>
      <p:ext uri="{19B8F6BF-5375-455C-9EA6-DF929625EA0E}">
        <p15:presenceInfo xmlns:p15="http://schemas.microsoft.com/office/powerpoint/2012/main" userId="af02eeb2d47a5f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3069" autoAdjust="0"/>
  </p:normalViewPr>
  <p:slideViewPr>
    <p:cSldViewPr snapToGrid="0">
      <p:cViewPr varScale="1">
        <p:scale>
          <a:sx n="106" d="100"/>
          <a:sy n="106" d="100"/>
        </p:scale>
        <p:origin x="534" y="114"/>
      </p:cViewPr>
      <p:guideLst/>
    </p:cSldViewPr>
  </p:slideViewPr>
  <p:notesTextViewPr>
    <p:cViewPr>
      <p:scale>
        <a:sx n="1" d="1"/>
        <a:sy n="1" d="1"/>
      </p:scale>
      <p:origin x="0" y="0"/>
    </p:cViewPr>
  </p:notesTextViewPr>
  <p:sorterViewPr>
    <p:cViewPr>
      <p:scale>
        <a:sx n="100" d="100"/>
        <a:sy n="100" d="100"/>
      </p:scale>
      <p:origin x="0" y="-26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532-5D6F-4295-90EF-389F70E33497}" type="datetimeFigureOut">
              <a:rPr lang="en-US" smtClean="0"/>
              <a:t>9/18/2016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D6333-CC96-498C-BFCD-3D953C1638D7}" type="slidenum">
              <a:rPr lang="en-US" smtClean="0"/>
              <a:t>‹#›</a:t>
            </a:fld>
            <a:endParaRPr lang="en-US"/>
          </a:p>
        </p:txBody>
      </p:sp>
    </p:spTree>
    <p:extLst>
      <p:ext uri="{BB962C8B-B14F-4D97-AF65-F5344CB8AC3E}">
        <p14:creationId xmlns:p14="http://schemas.microsoft.com/office/powerpoint/2010/main" val="380996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Autism study used a health</a:t>
            </a:r>
            <a:r>
              <a:rPr lang="en-US" baseline="0" dirty="0" smtClean="0"/>
              <a:t> care </a:t>
            </a:r>
            <a:r>
              <a:rPr lang="en-US" dirty="0" smtClean="0"/>
              <a:t>claims database,</a:t>
            </a:r>
            <a:r>
              <a:rPr lang="en-US" baseline="0" dirty="0" smtClean="0"/>
              <a:t> n = 97K+</a:t>
            </a:r>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a:t>
            </a:fld>
            <a:endParaRPr lang="en-US"/>
          </a:p>
        </p:txBody>
      </p:sp>
    </p:spTree>
    <p:extLst>
      <p:ext uri="{BB962C8B-B14F-4D97-AF65-F5344CB8AC3E}">
        <p14:creationId xmlns:p14="http://schemas.microsoft.com/office/powerpoint/2010/main" val="358330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(1)</a:t>
            </a:r>
            <a:r>
              <a:rPr lang="en-US" baseline="0" dirty="0" smtClean="0"/>
              <a:t> the things you were already planning to be more streamlined, and (2) provide richer data that were infeasible until now.</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21</a:t>
            </a:fld>
            <a:endParaRPr lang="en-US"/>
          </a:p>
        </p:txBody>
      </p:sp>
    </p:spTree>
    <p:extLst>
      <p:ext uri="{BB962C8B-B14F-4D97-AF65-F5344CB8AC3E}">
        <p14:creationId xmlns:p14="http://schemas.microsoft.com/office/powerpoint/2010/main" val="22888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start and continue this entire system, there are three levels of activities.</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22</a:t>
            </a:fld>
            <a:endParaRPr lang="en-US"/>
          </a:p>
        </p:txBody>
      </p:sp>
    </p:spTree>
    <p:extLst>
      <p:ext uri="{BB962C8B-B14F-4D97-AF65-F5344CB8AC3E}">
        <p14:creationId xmlns:p14="http://schemas.microsoft.com/office/powerpoint/2010/main" val="109833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is required once for our *campus*, and doesn't need to be replicated for each additional data sources or investigation.</a:t>
            </a:r>
          </a:p>
          <a:p>
            <a:r>
              <a:rPr lang="en-US" dirty="0" smtClean="0"/>
              <a:t>{Read through slides, but not the sub-points.}</a:t>
            </a:r>
          </a:p>
          <a:p>
            <a:endParaRPr lang="en-US" dirty="0" smtClean="0"/>
          </a:p>
          <a:p>
            <a:r>
              <a:rPr lang="en-US" dirty="0" smtClean="0"/>
              <a:t>3. Creating multiple VMs (virtual machines)</a:t>
            </a:r>
          </a:p>
          <a:p>
            <a:r>
              <a:rPr lang="en-US" dirty="0" smtClean="0"/>
              <a:t>    * *HSC Warehouse*: One Windows Server VM hosting the SQL Server (figure's third column).</a:t>
            </a:r>
          </a:p>
          <a:p>
            <a:r>
              <a:rPr lang="en-US" dirty="0" smtClean="0"/>
              <a:t>    * *Ellis Island and Dispensary*: One Windows Server VM running R and C# (figure's second and fourth column).</a:t>
            </a:r>
          </a:p>
          <a:p>
            <a:r>
              <a:rPr lang="en-US" dirty="0" smtClean="0"/>
              <a:t>    * *Project Cache*: Two Windows Servers compose one REDCap instance (figure's fifth column).</a:t>
            </a:r>
          </a:p>
          <a:p>
            <a:r>
              <a:rPr lang="en-US" dirty="0" smtClean="0"/>
              <a:t>4. Installing and patching software on each machine.</a:t>
            </a:r>
          </a:p>
          <a:p>
            <a:r>
              <a:rPr lang="en-US" dirty="0" smtClean="0"/>
              <a:t>    * OSes</a:t>
            </a:r>
          </a:p>
          <a:p>
            <a:r>
              <a:rPr lang="en-US" dirty="0" smtClean="0"/>
              <a:t>    * Database Servers (SQL Server and MySQL)</a:t>
            </a:r>
          </a:p>
          <a:p>
            <a:r>
              <a:rPr lang="en-US" dirty="0" smtClean="0"/>
              <a:t>    * Database admin tools (SQL Server Management Studio, MySQL Workbench, </a:t>
            </a:r>
            <a:r>
              <a:rPr lang="en-US" dirty="0" err="1" smtClean="0"/>
              <a:t>phpMyAdmin</a:t>
            </a:r>
            <a:r>
              <a:rPr lang="en-US" dirty="0" smtClean="0"/>
              <a:t>)</a:t>
            </a:r>
          </a:p>
          <a:p>
            <a:r>
              <a:rPr lang="en-US" dirty="0" smtClean="0"/>
              <a:t>    * Application software (R and C#)</a:t>
            </a:r>
          </a:p>
          <a:p>
            <a:r>
              <a:rPr lang="en-US" dirty="0" smtClean="0"/>
              <a:t>5. Establish and maintaining secure connections between the 2nd, 3rd, 4th, and 5th columns.</a:t>
            </a:r>
          </a:p>
          <a:p>
            <a:r>
              <a:rPr lang="en-US" dirty="0" smtClean="0"/>
              <a:t>    * Network/firewall permissions between the different machines.</a:t>
            </a:r>
          </a:p>
          <a:p>
            <a:r>
              <a:rPr lang="en-US" dirty="0" smtClean="0"/>
              <a:t>    * Specific user accounts on each machine (</a:t>
            </a:r>
            <a:r>
              <a:rPr lang="en-US" dirty="0" err="1" smtClean="0"/>
              <a:t>eg</a:t>
            </a:r>
            <a:r>
              <a:rPr lang="en-US" dirty="0" smtClean="0"/>
              <a:t>, OS accounts plus DB accounts).</a:t>
            </a:r>
          </a:p>
          <a:p>
            <a:r>
              <a:rPr lang="en-US" dirty="0" smtClean="0"/>
              <a:t>6. Assembling team </a:t>
            </a:r>
          </a:p>
          <a:p>
            <a:r>
              <a:rPr lang="en-US" dirty="0" smtClean="0"/>
              <a:t>    * DBA for warehouse (schema, performance, reliability &amp; backups, security, communication w/ IT &amp; S2).</a:t>
            </a:r>
          </a:p>
          <a:p>
            <a:r>
              <a:rPr lang="en-US" dirty="0" smtClean="0"/>
              <a:t>    * Former EMR report writer (expertise at the connections between a </a:t>
            </a:r>
            <a:r>
              <a:rPr lang="en-US" dirty="0" err="1" smtClean="0"/>
              <a:t>pt</a:t>
            </a:r>
            <a:r>
              <a:rPr lang="en-US" dirty="0" smtClean="0"/>
              <a:t> visit and a </a:t>
            </a:r>
            <a:r>
              <a:rPr lang="en-US" dirty="0" err="1" smtClean="0"/>
              <a:t>db</a:t>
            </a:r>
            <a:r>
              <a:rPr lang="en-US" dirty="0" smtClean="0"/>
              <a:t> record).</a:t>
            </a:r>
          </a:p>
          <a:p>
            <a:r>
              <a:rPr lang="en-US" dirty="0" smtClean="0"/>
              <a:t>    * REDCap administrator</a:t>
            </a:r>
          </a:p>
          <a:p>
            <a:r>
              <a:rPr lang="en-US" dirty="0" smtClean="0"/>
              <a:t>    * Statistician (manipulate and/or analyze data)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23</a:t>
            </a:fld>
            <a:endParaRPr lang="en-US"/>
          </a:p>
        </p:txBody>
      </p:sp>
    </p:spTree>
    <p:extLst>
      <p:ext uri="{BB962C8B-B14F-4D97-AF65-F5344CB8AC3E}">
        <p14:creationId xmlns:p14="http://schemas.microsoft.com/office/powerpoint/2010/main" val="351370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Agreement with data source owner.</a:t>
            </a:r>
          </a:p>
          <a:p>
            <a:r>
              <a:rPr lang="en-US" dirty="0" smtClean="0"/>
              <a:t>1. Establish a periodic automated data feed.</a:t>
            </a:r>
          </a:p>
          <a:p>
            <a:r>
              <a:rPr lang="en-US" dirty="0" smtClean="0"/>
              <a:t>    * Configure transport layer &amp; software </a:t>
            </a:r>
          </a:p>
          <a:p>
            <a:r>
              <a:rPr lang="en-US" dirty="0" smtClean="0"/>
              <a:t>1. Secure licenses for GUI and specialized software (</a:t>
            </a:r>
            <a:r>
              <a:rPr lang="en-US" dirty="0" err="1" smtClean="0"/>
              <a:t>eg</a:t>
            </a:r>
            <a:r>
              <a:rPr lang="en-US" dirty="0" smtClean="0"/>
              <a:t>, Crystal Reports &amp; Centricity front-end).</a:t>
            </a:r>
          </a:p>
          <a:p>
            <a:r>
              <a:rPr lang="en-US" dirty="0" smtClean="0"/>
              <a:t>1. Learn data source.</a:t>
            </a:r>
          </a:p>
          <a:p>
            <a:r>
              <a:rPr lang="en-US" dirty="0" smtClean="0"/>
              <a:t>    * Database schema </a:t>
            </a:r>
          </a:p>
          <a:p>
            <a:r>
              <a:rPr lang="en-US" dirty="0" smtClean="0"/>
              <a:t>        * Which 15 tables (out of the 200) are relevant to the current goals)?</a:t>
            </a:r>
          </a:p>
          <a:p>
            <a:r>
              <a:rPr lang="en-US" dirty="0" smtClean="0"/>
              <a:t>        * How are these tables related to each other?</a:t>
            </a:r>
          </a:p>
          <a:p>
            <a:r>
              <a:rPr lang="en-US" dirty="0" smtClean="0"/>
              <a:t>    * Sampling plan (and sources of </a:t>
            </a:r>
            <a:r>
              <a:rPr lang="en-US" dirty="0" err="1" smtClean="0"/>
              <a:t>missingness</a:t>
            </a:r>
            <a:r>
              <a:rPr lang="en-US" dirty="0" smtClean="0"/>
              <a:t>)</a:t>
            </a:r>
          </a:p>
          <a:p>
            <a:r>
              <a:rPr lang="en-US" dirty="0" smtClean="0"/>
              <a:t>    * {Screenshot of part of Centricity schema}</a:t>
            </a:r>
          </a:p>
          <a:p>
            <a:r>
              <a:rPr lang="en-US" dirty="0" smtClean="0"/>
              <a:t>1. Write code to:</a:t>
            </a:r>
          </a:p>
          <a:p>
            <a:r>
              <a:rPr lang="en-US" dirty="0" smtClean="0"/>
              <a:t>    * Transform EAV schema into warehouse-friendly schema.</a:t>
            </a:r>
          </a:p>
          <a:p>
            <a:r>
              <a:rPr lang="en-US" dirty="0" smtClean="0"/>
              <a:t>    * Combine measures from different data sources</a:t>
            </a:r>
          </a:p>
          <a:p>
            <a:r>
              <a:rPr lang="en-US" dirty="0" smtClean="0"/>
              <a:t>    * Link clients from different data sources</a:t>
            </a:r>
          </a:p>
          <a:p>
            <a:r>
              <a:rPr lang="en-US" dirty="0" smtClean="0"/>
              <a:t>    * {Screenshot of wide to long transformation}</a:t>
            </a:r>
          </a:p>
          <a:p>
            <a:r>
              <a:rPr lang="en-US" dirty="0" smtClean="0"/>
              <a:t>    * {Screenshot of warehouse schema}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24</a:t>
            </a:fld>
            <a:endParaRPr lang="en-US"/>
          </a:p>
        </p:txBody>
      </p:sp>
    </p:spTree>
    <p:extLst>
      <p:ext uri="{BB962C8B-B14F-4D97-AF65-F5344CB8AC3E}">
        <p14:creationId xmlns:p14="http://schemas.microsoft.com/office/powerpoint/2010/main" val="170619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Agreement with data source owner.</a:t>
            </a:r>
          </a:p>
          <a:p>
            <a:r>
              <a:rPr lang="en-US" dirty="0" smtClean="0"/>
              <a:t>1. Establish a periodic automated data feed.</a:t>
            </a:r>
          </a:p>
          <a:p>
            <a:r>
              <a:rPr lang="en-US" dirty="0" smtClean="0"/>
              <a:t>    * Configure transport layer &amp; software </a:t>
            </a:r>
          </a:p>
          <a:p>
            <a:r>
              <a:rPr lang="en-US" dirty="0" smtClean="0"/>
              <a:t>1. Secure licenses for GUI and specialized software (</a:t>
            </a:r>
            <a:r>
              <a:rPr lang="en-US" dirty="0" err="1" smtClean="0"/>
              <a:t>eg</a:t>
            </a:r>
            <a:r>
              <a:rPr lang="en-US" dirty="0" smtClean="0"/>
              <a:t>, Crystal Reports &amp; Centricity front-end).</a:t>
            </a:r>
          </a:p>
          <a:p>
            <a:r>
              <a:rPr lang="en-US" dirty="0" smtClean="0"/>
              <a:t>1. Learn data source.</a:t>
            </a:r>
          </a:p>
          <a:p>
            <a:r>
              <a:rPr lang="en-US" dirty="0" smtClean="0"/>
              <a:t>    * Database schema </a:t>
            </a:r>
          </a:p>
          <a:p>
            <a:r>
              <a:rPr lang="en-US" dirty="0" smtClean="0"/>
              <a:t>        * Which 15 tables (out of the 200) are relevant to the current goals)?</a:t>
            </a:r>
          </a:p>
          <a:p>
            <a:r>
              <a:rPr lang="en-US" dirty="0" smtClean="0"/>
              <a:t>        * How are these tables related to each other?</a:t>
            </a:r>
          </a:p>
          <a:p>
            <a:r>
              <a:rPr lang="en-US" dirty="0" smtClean="0"/>
              <a:t>    * Sampling plan (and sources of </a:t>
            </a:r>
            <a:r>
              <a:rPr lang="en-US" dirty="0" err="1" smtClean="0"/>
              <a:t>missingness</a:t>
            </a:r>
            <a:r>
              <a:rPr lang="en-US" dirty="0" smtClean="0"/>
              <a:t>)</a:t>
            </a:r>
          </a:p>
          <a:p>
            <a:r>
              <a:rPr lang="en-US" dirty="0" smtClean="0"/>
              <a:t>    * {Screenshot of part of Centricity schema}</a:t>
            </a:r>
          </a:p>
          <a:p>
            <a:r>
              <a:rPr lang="en-US" dirty="0" smtClean="0"/>
              <a:t>1. Write code to:</a:t>
            </a:r>
          </a:p>
          <a:p>
            <a:r>
              <a:rPr lang="en-US" dirty="0" smtClean="0"/>
              <a:t>    * Transform EAV schema into warehouse-friendly schema.</a:t>
            </a:r>
          </a:p>
          <a:p>
            <a:r>
              <a:rPr lang="en-US" dirty="0" smtClean="0"/>
              <a:t>    * Combine measures from different data sources</a:t>
            </a:r>
          </a:p>
          <a:p>
            <a:r>
              <a:rPr lang="en-US" dirty="0" smtClean="0"/>
              <a:t>    * Link clients from different data sources</a:t>
            </a:r>
          </a:p>
          <a:p>
            <a:r>
              <a:rPr lang="en-US" dirty="0" smtClean="0"/>
              <a:t>    * {Screenshot of wide to long transformation}</a:t>
            </a:r>
          </a:p>
          <a:p>
            <a:r>
              <a:rPr lang="en-US" dirty="0" smtClean="0"/>
              <a:t>    * {Screenshot of warehouse schema}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25</a:t>
            </a:fld>
            <a:endParaRPr lang="en-US"/>
          </a:p>
        </p:txBody>
      </p:sp>
    </p:spTree>
    <p:extLst>
      <p:ext uri="{BB962C8B-B14F-4D97-AF65-F5344CB8AC3E}">
        <p14:creationId xmlns:p14="http://schemas.microsoft.com/office/powerpoint/2010/main" val="3853554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26</a:t>
            </a:fld>
            <a:endParaRPr lang="en-US"/>
          </a:p>
        </p:txBody>
      </p:sp>
    </p:spTree>
    <p:extLst>
      <p:ext uri="{BB962C8B-B14F-4D97-AF65-F5344CB8AC3E}">
        <p14:creationId xmlns:p14="http://schemas.microsoft.com/office/powerpoint/2010/main" val="5733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29</a:t>
            </a:fld>
            <a:endParaRPr lang="en-US"/>
          </a:p>
        </p:txBody>
      </p:sp>
    </p:spTree>
    <p:extLst>
      <p:ext uri="{BB962C8B-B14F-4D97-AF65-F5344CB8AC3E}">
        <p14:creationId xmlns:p14="http://schemas.microsoft.com/office/powerpoint/2010/main" val="1519795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30</a:t>
            </a:fld>
            <a:endParaRPr lang="en-US"/>
          </a:p>
        </p:txBody>
      </p:sp>
    </p:spTree>
    <p:extLst>
      <p:ext uri="{BB962C8B-B14F-4D97-AF65-F5344CB8AC3E}">
        <p14:creationId xmlns:p14="http://schemas.microsoft.com/office/powerpoint/2010/main" val="1974175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37</a:t>
            </a:fld>
            <a:endParaRPr lang="en-US"/>
          </a:p>
        </p:txBody>
      </p:sp>
    </p:spTree>
    <p:extLst>
      <p:ext uri="{BB962C8B-B14F-4D97-AF65-F5344CB8AC3E}">
        <p14:creationId xmlns:p14="http://schemas.microsoft.com/office/powerpoint/2010/main" val="3653357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39</a:t>
            </a:fld>
            <a:endParaRPr lang="en-US"/>
          </a:p>
        </p:txBody>
      </p:sp>
    </p:spTree>
    <p:extLst>
      <p:ext uri="{BB962C8B-B14F-4D97-AF65-F5344CB8AC3E}">
        <p14:creationId xmlns:p14="http://schemas.microsoft.com/office/powerpoint/2010/main" val="20323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10</a:t>
            </a:fld>
            <a:endParaRPr lang="en-US"/>
          </a:p>
        </p:txBody>
      </p:sp>
    </p:spTree>
    <p:extLst>
      <p:ext uri="{BB962C8B-B14F-4D97-AF65-F5344CB8AC3E}">
        <p14:creationId xmlns:p14="http://schemas.microsoft.com/office/powerpoint/2010/main" val="5944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42</a:t>
            </a:fld>
            <a:endParaRPr lang="en-US"/>
          </a:p>
        </p:txBody>
      </p:sp>
    </p:spTree>
    <p:extLst>
      <p:ext uri="{BB962C8B-B14F-4D97-AF65-F5344CB8AC3E}">
        <p14:creationId xmlns:p14="http://schemas.microsoft.com/office/powerpoint/2010/main" val="311721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44</a:t>
            </a:fld>
            <a:endParaRPr lang="en-US"/>
          </a:p>
        </p:txBody>
      </p:sp>
    </p:spTree>
    <p:extLst>
      <p:ext uri="{BB962C8B-B14F-4D97-AF65-F5344CB8AC3E}">
        <p14:creationId xmlns:p14="http://schemas.microsoft.com/office/powerpoint/2010/main" val="145234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48</a:t>
            </a:fld>
            <a:endParaRPr lang="en-US"/>
          </a:p>
        </p:txBody>
      </p:sp>
    </p:spTree>
    <p:extLst>
      <p:ext uri="{BB962C8B-B14F-4D97-AF65-F5344CB8AC3E}">
        <p14:creationId xmlns:p14="http://schemas.microsoft.com/office/powerpoint/2010/main" val="114145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49</a:t>
            </a:fld>
            <a:endParaRPr lang="en-US"/>
          </a:p>
        </p:txBody>
      </p:sp>
    </p:spTree>
    <p:extLst>
      <p:ext uri="{BB962C8B-B14F-4D97-AF65-F5344CB8AC3E}">
        <p14:creationId xmlns:p14="http://schemas.microsoft.com/office/powerpoint/2010/main" val="1286039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54</a:t>
            </a:fld>
            <a:endParaRPr lang="en-US"/>
          </a:p>
        </p:txBody>
      </p:sp>
    </p:spTree>
    <p:extLst>
      <p:ext uri="{BB962C8B-B14F-4D97-AF65-F5344CB8AC3E}">
        <p14:creationId xmlns:p14="http://schemas.microsoft.com/office/powerpoint/2010/main" val="11239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56</a:t>
            </a:fld>
            <a:endParaRPr lang="en-US"/>
          </a:p>
        </p:txBody>
      </p:sp>
    </p:spTree>
    <p:extLst>
      <p:ext uri="{BB962C8B-B14F-4D97-AF65-F5344CB8AC3E}">
        <p14:creationId xmlns:p14="http://schemas.microsoft.com/office/powerpoint/2010/main" val="4004597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58</a:t>
            </a:fld>
            <a:endParaRPr lang="en-US"/>
          </a:p>
        </p:txBody>
      </p:sp>
    </p:spTree>
    <p:extLst>
      <p:ext uri="{BB962C8B-B14F-4D97-AF65-F5344CB8AC3E}">
        <p14:creationId xmlns:p14="http://schemas.microsoft.com/office/powerpoint/2010/main" val="384858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61</a:t>
            </a:fld>
            <a:endParaRPr lang="en-US"/>
          </a:p>
        </p:txBody>
      </p:sp>
    </p:spTree>
    <p:extLst>
      <p:ext uri="{BB962C8B-B14F-4D97-AF65-F5344CB8AC3E}">
        <p14:creationId xmlns:p14="http://schemas.microsoft.com/office/powerpoint/2010/main" val="3204259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the whole campus to benefit, and we're not possessive or worried we'll run out of work.</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67</a:t>
            </a:fld>
            <a:endParaRPr lang="en-US"/>
          </a:p>
        </p:txBody>
      </p:sp>
    </p:spTree>
    <p:extLst>
      <p:ext uri="{BB962C8B-B14F-4D97-AF65-F5344CB8AC3E}">
        <p14:creationId xmlns:p14="http://schemas.microsoft.com/office/powerpoint/2010/main" val="125386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we</a:t>
            </a:r>
            <a:r>
              <a:rPr lang="en-US" baseline="0" dirty="0" smtClean="0"/>
              <a:t> plan to provide a cheap or free product to those with simple needs, while still recovering costs to make the system possible.  I’d like two free tiers: the 0 lacks PHI, while #1 has basic info that’s frequently used by a department (such as patient counts, or wait times).  The last two tiers will accommodate more complicated research.  This only applies to </a:t>
            </a:r>
            <a:r>
              <a:rPr lang="en-US" u="sng" baseline="0" dirty="0" smtClean="0"/>
              <a:t>delivering</a:t>
            </a:r>
            <a:r>
              <a:rPr lang="en-US" dirty="0" smtClean="0"/>
              <a:t> </a:t>
            </a:r>
            <a:r>
              <a:rPr lang="en-US" i="0" u="none" baseline="0" dirty="0" smtClean="0"/>
              <a:t>the groomed data to the investigator.</a:t>
            </a:r>
            <a:endParaRPr lang="en-US" baseline="0" dirty="0" smtClean="0"/>
          </a:p>
          <a:p>
            <a:endParaRPr lang="en-US" dirty="0" smtClean="0"/>
          </a:p>
          <a:p>
            <a:r>
              <a:rPr lang="en-US" dirty="0" smtClean="0"/>
              <a:t>Services like statistical analysis are considered separate.  The BBMC has statisticians available for consulting, but it's not tightly bundled with the warehouse services.  We want you to be free to analyze your own study, or include other statistical support groups (</a:t>
            </a:r>
            <a:r>
              <a:rPr lang="en-US" dirty="0" err="1" smtClean="0"/>
              <a:t>eg</a:t>
            </a:r>
            <a:r>
              <a:rPr lang="en-US" dirty="0" smtClean="0"/>
              <a:t>, BERD and RDAC).</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68</a:t>
            </a:fld>
            <a:endParaRPr lang="en-US"/>
          </a:p>
        </p:txBody>
      </p:sp>
    </p:spTree>
    <p:extLst>
      <p:ext uri="{BB962C8B-B14F-4D97-AF65-F5344CB8AC3E}">
        <p14:creationId xmlns:p14="http://schemas.microsoft.com/office/powerpoint/2010/main" val="13761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11</a:t>
            </a:fld>
            <a:endParaRPr lang="en-US"/>
          </a:p>
        </p:txBody>
      </p:sp>
    </p:spTree>
    <p:extLst>
      <p:ext uri="{BB962C8B-B14F-4D97-AF65-F5344CB8AC3E}">
        <p14:creationId xmlns:p14="http://schemas.microsoft.com/office/powerpoint/2010/main" val="4026714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00" dirty="0" smtClean="0"/>
              <a:t>Context (were they fasting before the blood test)?</a:t>
            </a:r>
          </a:p>
          <a:p>
            <a:pPr marL="0" indent="0">
              <a:buFont typeface="Courier New" panose="02070309020205020404" pitchFamily="49" charset="0"/>
              <a:buNone/>
            </a:pPr>
            <a:r>
              <a:rPr lang="en-US" sz="1200" dirty="0" smtClean="0"/>
              <a:t>Sampling (who didn't the measure -</a:t>
            </a:r>
            <a:r>
              <a:rPr lang="en-US" sz="1200" dirty="0" err="1" smtClean="0"/>
              <a:t>eg</a:t>
            </a:r>
            <a:r>
              <a:rPr lang="en-US" sz="1200" dirty="0" smtClean="0"/>
              <a:t>, Fields)</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74</a:t>
            </a:fld>
            <a:endParaRPr lang="en-US"/>
          </a:p>
        </p:txBody>
      </p:sp>
    </p:spTree>
    <p:extLst>
      <p:ext uri="{BB962C8B-B14F-4D97-AF65-F5344CB8AC3E}">
        <p14:creationId xmlns:p14="http://schemas.microsoft.com/office/powerpoint/2010/main" val="234443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general, the time spent collecting fresh data in a primary data collection study may be equivalent to the time spent understanding old data in a secondary data collection study. Data sets originally created with no intention of being archived for others’ later use (probably most studies) may have spotty documentation that will require good sleuthing skills.</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12</a:t>
            </a:fld>
            <a:endParaRPr lang="en-US"/>
          </a:p>
        </p:txBody>
      </p:sp>
    </p:spTree>
    <p:extLst>
      <p:ext uri="{BB962C8B-B14F-4D97-AF65-F5344CB8AC3E}">
        <p14:creationId xmlns:p14="http://schemas.microsoft.com/office/powerpoint/2010/main" val="428906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Integrative Analysis of Longitudinal Studies on Aging (IALSA) ), described as an international collaborative research network, focuses on changes in health and cognition and encourages researchers associated with the incorporated studies to use old measures or administer new measures in a way to maximize comparability. </a:t>
            </a:r>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13</a:t>
            </a:fld>
            <a:endParaRPr lang="en-US"/>
          </a:p>
        </p:txBody>
      </p:sp>
    </p:spTree>
    <p:extLst>
      <p:ext uri="{BB962C8B-B14F-4D97-AF65-F5344CB8AC3E}">
        <p14:creationId xmlns:p14="http://schemas.microsoft.com/office/powerpoint/2010/main" val="57956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17</a:t>
            </a:fld>
            <a:endParaRPr lang="en-US"/>
          </a:p>
        </p:txBody>
      </p:sp>
    </p:spTree>
    <p:extLst>
      <p:ext uri="{BB962C8B-B14F-4D97-AF65-F5344CB8AC3E}">
        <p14:creationId xmlns:p14="http://schemas.microsoft.com/office/powerpoint/2010/main" val="167379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18</a:t>
            </a:fld>
            <a:endParaRPr lang="en-US"/>
          </a:p>
        </p:txBody>
      </p:sp>
    </p:spTree>
    <p:extLst>
      <p:ext uri="{BB962C8B-B14F-4D97-AF65-F5344CB8AC3E}">
        <p14:creationId xmlns:p14="http://schemas.microsoft.com/office/powerpoint/2010/main" val="212595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19</a:t>
            </a:fld>
            <a:endParaRPr lang="en-US"/>
          </a:p>
        </p:txBody>
      </p:sp>
    </p:spTree>
    <p:extLst>
      <p:ext uri="{BB962C8B-B14F-4D97-AF65-F5344CB8AC3E}">
        <p14:creationId xmlns:p14="http://schemas.microsoft.com/office/powerpoint/2010/main" val="202728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only current capability on campus is to request individual extracts from the data source stewards. </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20</a:t>
            </a:fld>
            <a:endParaRPr lang="en-US"/>
          </a:p>
        </p:txBody>
      </p:sp>
    </p:spTree>
    <p:extLst>
      <p:ext uri="{BB962C8B-B14F-4D97-AF65-F5344CB8AC3E}">
        <p14:creationId xmlns:p14="http://schemas.microsoft.com/office/powerpoint/2010/main" val="2801866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89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55414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1314211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4307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1BCC48-2589-4885-97CB-FE3BF6468797}"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70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1BCC48-2589-4885-97CB-FE3BF6468797}"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19062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1BCC48-2589-4885-97CB-FE3BF6468797}"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7060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1BCC48-2589-4885-97CB-FE3BF6468797}"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380521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1BCC48-2589-4885-97CB-FE3BF6468797}" type="datetimeFigureOut">
              <a:rPr lang="en-US" smtClean="0"/>
              <a:t>9/18/2016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06003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1BCC48-2589-4885-97CB-FE3BF6468797}" type="datetimeFigureOut">
              <a:rPr lang="en-US" smtClean="0"/>
              <a:t>9/18/2016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222728-C535-4A14-B638-F08ED3851255}" type="slidenum">
              <a:rPr lang="en-US" smtClean="0"/>
              <a:t>‹#›</a:t>
            </a:fld>
            <a:endParaRPr lang="en-US"/>
          </a:p>
        </p:txBody>
      </p:sp>
    </p:spTree>
    <p:extLst>
      <p:ext uri="{BB962C8B-B14F-4D97-AF65-F5344CB8AC3E}">
        <p14:creationId xmlns:p14="http://schemas.microsoft.com/office/powerpoint/2010/main" val="416577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1BCC48-2589-4885-97CB-FE3BF6468797}"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5043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1BCC48-2589-4885-97CB-FE3BF6468797}" type="datetimeFigureOut">
              <a:rPr lang="en-US" smtClean="0"/>
              <a:t>9/18/2016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222728-C535-4A14-B638-F08ED38512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2882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ncbi.nlm.nih.gov/pubmed/194856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ncbi.nlm.nih.gov/pmc/articles/PMC277382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jp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www.bumc.bu.edu/crro/files/2010/01/Rosen-4-11-07.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bbmc.ouhsc.edu/api/"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trinetx.com/" TargetMode="External"/><Relationship Id="rId2" Type="http://schemas.openxmlformats.org/officeDocument/2006/relationships/hyperlink" Target="http://www.gpcnetwork.org/"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martstartok.org/opsr"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41" y="0"/>
            <a:ext cx="3997416" cy="1598966"/>
          </a:xfrm>
          <a:prstGeom prst="rect">
            <a:avLst/>
          </a:prstGeom>
        </p:spPr>
      </p:pic>
      <p:sp>
        <p:nvSpPr>
          <p:cNvPr id="2" name="Title 1"/>
          <p:cNvSpPr>
            <a:spLocks noGrp="1"/>
          </p:cNvSpPr>
          <p:nvPr>
            <p:ph type="ctrTitle"/>
          </p:nvPr>
        </p:nvSpPr>
        <p:spPr/>
        <p:txBody>
          <a:bodyPr>
            <a:normAutofit fontScale="90000"/>
          </a:bodyPr>
          <a:lstStyle/>
          <a:p>
            <a:r>
              <a:rPr lang="en-US" dirty="0" smtClean="0"/>
              <a:t>A Clinical Data Warehouse Ecosystem to Support Research &amp; QAQI</a:t>
            </a:r>
            <a:endParaRPr lang="en-US" dirty="0"/>
          </a:p>
        </p:txBody>
      </p:sp>
      <p:sp>
        <p:nvSpPr>
          <p:cNvPr id="3" name="Subtitle 2"/>
          <p:cNvSpPr>
            <a:spLocks noGrp="1"/>
          </p:cNvSpPr>
          <p:nvPr>
            <p:ph type="subTitle" idx="1"/>
          </p:nvPr>
        </p:nvSpPr>
        <p:spPr/>
        <p:txBody>
          <a:bodyPr>
            <a:noAutofit/>
          </a:bodyPr>
          <a:lstStyle/>
          <a:p>
            <a:pPr>
              <a:lnSpc>
                <a:spcPct val="25000"/>
              </a:lnSpc>
            </a:pPr>
            <a:r>
              <a:rPr lang="en-US" sz="1400" dirty="0" smtClean="0"/>
              <a:t>David E. Bard, PhD</a:t>
            </a:r>
            <a:r>
              <a:rPr lang="en-US" sz="1400" baseline="30000" dirty="0" smtClean="0"/>
              <a:t>1</a:t>
            </a:r>
            <a:endParaRPr lang="en-US" sz="1400" dirty="0" smtClean="0"/>
          </a:p>
          <a:p>
            <a:pPr>
              <a:lnSpc>
                <a:spcPct val="25000"/>
              </a:lnSpc>
            </a:pPr>
            <a:r>
              <a:rPr lang="en-US" sz="1400" dirty="0" smtClean="0"/>
              <a:t>William H. Beasley, PhD</a:t>
            </a:r>
            <a:r>
              <a:rPr lang="en-US" sz="1400" baseline="30000" dirty="0" smtClean="0"/>
              <a:t>1</a:t>
            </a:r>
            <a:endParaRPr lang="en-US" sz="1400" dirty="0" smtClean="0"/>
          </a:p>
          <a:p>
            <a:pPr>
              <a:lnSpc>
                <a:spcPct val="25000"/>
              </a:lnSpc>
            </a:pPr>
            <a:r>
              <a:rPr lang="en-US" sz="1400" dirty="0" smtClean="0"/>
              <a:t>Zsolt Nagykaldi, PhD</a:t>
            </a:r>
            <a:r>
              <a:rPr lang="en-US" sz="1400" baseline="30000" dirty="0" smtClean="0"/>
              <a:t>2</a:t>
            </a:r>
          </a:p>
          <a:p>
            <a:pPr>
              <a:lnSpc>
                <a:spcPct val="25000"/>
              </a:lnSpc>
            </a:pPr>
            <a:endParaRPr lang="en-US" sz="1400" dirty="0" smtClean="0"/>
          </a:p>
          <a:p>
            <a:pPr>
              <a:lnSpc>
                <a:spcPct val="25000"/>
              </a:lnSpc>
            </a:pPr>
            <a:r>
              <a:rPr lang="en-US" sz="1400" baseline="30000" dirty="0" smtClean="0"/>
              <a:t>1</a:t>
            </a:r>
            <a:r>
              <a:rPr lang="en-US" sz="1400" dirty="0" smtClean="0"/>
              <a:t>Department of Pediatrics</a:t>
            </a:r>
          </a:p>
          <a:p>
            <a:pPr>
              <a:lnSpc>
                <a:spcPct val="25000"/>
              </a:lnSpc>
            </a:pPr>
            <a:r>
              <a:rPr lang="en-US" sz="1400" baseline="30000" dirty="0" smtClean="0"/>
              <a:t>2</a:t>
            </a:r>
            <a:r>
              <a:rPr lang="en-US" sz="1400" dirty="0" smtClean="0"/>
              <a:t>Department of Family and Preventive Medicine</a:t>
            </a:r>
          </a:p>
          <a:p>
            <a:pPr>
              <a:lnSpc>
                <a:spcPct val="25000"/>
              </a:lnSpc>
            </a:pPr>
            <a:r>
              <a:rPr lang="en-US" sz="1400" dirty="0" smtClean="0"/>
              <a:t>University of Oklahoma Health Sciences Center</a:t>
            </a:r>
            <a:endParaRPr lang="en-US" sz="1400" dirty="0"/>
          </a:p>
        </p:txBody>
      </p:sp>
      <p:pic>
        <p:nvPicPr>
          <p:cNvPr id="6" name="Picture 4" descr="OSCT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oumedicine.com/images/default-source/ad-family-medicine/ad-fammed.jpg?sfvrs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379" y="5257640"/>
            <a:ext cx="5715000" cy="9429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oumedicine.com/images/ad-pediatrics/ad-pediatrics.png?sfvrsn=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9379" y="4314664"/>
            <a:ext cx="5715000"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05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Legal </a:t>
            </a:r>
          </a:p>
          <a:p>
            <a:pPr lvl="1"/>
            <a:r>
              <a:rPr lang="en-US" dirty="0" smtClean="0"/>
              <a:t>Data protection (consenting policies)</a:t>
            </a:r>
          </a:p>
          <a:p>
            <a:pPr lvl="1"/>
            <a:r>
              <a:rPr lang="en-US" dirty="0" smtClean="0"/>
              <a:t>Data security (HIPAA, FERPA, FISMA </a:t>
            </a:r>
            <a:r>
              <a:rPr lang="en-US" dirty="0" err="1" smtClean="0"/>
              <a:t>regs</a:t>
            </a:r>
            <a:r>
              <a:rPr lang="en-US" dirty="0" smtClean="0"/>
              <a:t>)</a:t>
            </a:r>
          </a:p>
          <a:p>
            <a:pPr lvl="1"/>
            <a:r>
              <a:rPr lang="en-US" dirty="0" smtClean="0"/>
              <a:t>Ethical dilemmas (revealing previously unknown </a:t>
            </a:r>
            <a:r>
              <a:rPr lang="en-US" dirty="0" err="1" smtClean="0"/>
              <a:t>Dx</a:t>
            </a:r>
            <a:r>
              <a:rPr lang="en-US" dirty="0" smtClean="0"/>
              <a:t>)</a:t>
            </a:r>
          </a:p>
          <a:p>
            <a:r>
              <a:rPr lang="en-US" dirty="0" smtClean="0"/>
              <a:t>Architectural </a:t>
            </a:r>
          </a:p>
          <a:p>
            <a:pPr lvl="1"/>
            <a:r>
              <a:rPr lang="en-US" dirty="0" smtClean="0"/>
              <a:t>Interoperability of existing systems</a:t>
            </a:r>
          </a:p>
          <a:p>
            <a:pPr lvl="1"/>
            <a:r>
              <a:rPr lang="en-US" dirty="0" smtClean="0"/>
              <a:t>Record linkage (Master patient index)</a:t>
            </a:r>
          </a:p>
          <a:p>
            <a:pPr lvl="1"/>
            <a:r>
              <a:rPr lang="en-US" dirty="0" smtClean="0"/>
              <a:t>Record anonymization, </a:t>
            </a:r>
            <a:r>
              <a:rPr lang="en-US" dirty="0" err="1" smtClean="0"/>
              <a:t>pseudonymization</a:t>
            </a:r>
            <a:endParaRPr lang="en-US" dirty="0" smtClean="0"/>
          </a:p>
          <a:p>
            <a:pPr lvl="1"/>
            <a:r>
              <a:rPr lang="en-US" dirty="0" smtClean="0"/>
              <a:t>Standardization</a:t>
            </a:r>
          </a:p>
          <a:p>
            <a:pPr lvl="1"/>
            <a:r>
              <a:rPr lang="en-US" dirty="0" smtClean="0"/>
              <a:t>Data security</a:t>
            </a:r>
          </a:p>
          <a:p>
            <a:pPr lvl="1"/>
            <a:r>
              <a:rPr lang="en-US" dirty="0" smtClean="0"/>
              <a:t>Updating, version control, adjudication decisions</a:t>
            </a:r>
          </a:p>
        </p:txBody>
      </p:sp>
    </p:spTree>
    <p:extLst>
      <p:ext uri="{BB962C8B-B14F-4D97-AF65-F5344CB8AC3E}">
        <p14:creationId xmlns:p14="http://schemas.microsoft.com/office/powerpoint/2010/main" val="710847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Procedural</a:t>
            </a:r>
          </a:p>
          <a:p>
            <a:pPr lvl="1"/>
            <a:r>
              <a:rPr lang="en-US" dirty="0" smtClean="0"/>
              <a:t>Governance</a:t>
            </a:r>
          </a:p>
          <a:p>
            <a:pPr lvl="1"/>
            <a:r>
              <a:rPr lang="en-US" dirty="0" smtClean="0"/>
              <a:t>Maintenance of institutional support</a:t>
            </a:r>
          </a:p>
          <a:p>
            <a:pPr lvl="1"/>
            <a:r>
              <a:rPr lang="en-US" dirty="0" smtClean="0"/>
              <a:t>Team of custodians</a:t>
            </a:r>
          </a:p>
          <a:p>
            <a:pPr lvl="1"/>
            <a:r>
              <a:rPr lang="en-US" dirty="0" smtClean="0"/>
              <a:t>Training and education</a:t>
            </a:r>
          </a:p>
          <a:p>
            <a:pPr lvl="1"/>
            <a:r>
              <a:rPr lang="en-US" dirty="0" smtClean="0"/>
              <a:t>Regulatory compliant uses of the data</a:t>
            </a:r>
            <a:br>
              <a:rPr lang="en-US" dirty="0" smtClean="0"/>
            </a:br>
            <a:endParaRPr lang="en-US" dirty="0"/>
          </a:p>
        </p:txBody>
      </p:sp>
    </p:spTree>
    <p:extLst>
      <p:ext uri="{BB962C8B-B14F-4D97-AF65-F5344CB8AC3E}">
        <p14:creationId xmlns:p14="http://schemas.microsoft.com/office/powerpoint/2010/main" val="609763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CDW Research</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the usual quasi-experimental (lack of randomization) threats to validity (ala Cook &amp; Campbell, 1979)</a:t>
            </a:r>
          </a:p>
          <a:p>
            <a:pPr lvl="1"/>
            <a:r>
              <a:rPr lang="en-US" dirty="0" smtClean="0"/>
              <a:t>Selection bias (</a:t>
            </a:r>
            <a:r>
              <a:rPr lang="en-US" dirty="0"/>
              <a:t>understand the sample and population from which data were </a:t>
            </a:r>
            <a:r>
              <a:rPr lang="en-US" dirty="0" smtClean="0"/>
              <a:t>drawn; differs across site, clinic, database)</a:t>
            </a:r>
          </a:p>
          <a:p>
            <a:pPr lvl="1"/>
            <a:r>
              <a:rPr lang="en-US" dirty="0" smtClean="0"/>
              <a:t>Missing data bias (patient “drop-out” issues)</a:t>
            </a:r>
          </a:p>
          <a:p>
            <a:r>
              <a:rPr lang="en-US" dirty="0" smtClean="0"/>
              <a:t>Data entry errors (garbage in, garbage out)</a:t>
            </a:r>
          </a:p>
          <a:p>
            <a:r>
              <a:rPr lang="en-US" dirty="0" smtClean="0"/>
              <a:t>Vagaries of standardization decisions and measurement bias</a:t>
            </a:r>
          </a:p>
          <a:p>
            <a:pPr lvl="1"/>
            <a:r>
              <a:rPr lang="en-US" dirty="0" smtClean="0"/>
              <a:t>Non-commensurate measures (</a:t>
            </a:r>
            <a:r>
              <a:rPr lang="en-US" dirty="0"/>
              <a:t>How was the source data collected and </a:t>
            </a:r>
            <a:r>
              <a:rPr lang="en-US" dirty="0" smtClean="0"/>
              <a:t>coded)</a:t>
            </a:r>
          </a:p>
          <a:p>
            <a:pPr lvl="1"/>
            <a:r>
              <a:rPr lang="en-US" dirty="0" smtClean="0"/>
              <a:t>Crudeness of measurement </a:t>
            </a:r>
          </a:p>
          <a:p>
            <a:r>
              <a:rPr lang="en-US" dirty="0" smtClean="0"/>
              <a:t>Typical limitations of archival analysis </a:t>
            </a:r>
          </a:p>
          <a:p>
            <a:pPr lvl="1"/>
            <a:r>
              <a:rPr lang="en-US" dirty="0" smtClean="0"/>
              <a:t>Availability of information </a:t>
            </a:r>
          </a:p>
          <a:p>
            <a:pPr lvl="1"/>
            <a:r>
              <a:rPr lang="en-US" dirty="0" smtClean="0"/>
              <a:t>Changes in measurement procedures and instruments over time, places, &amp; persons</a:t>
            </a:r>
          </a:p>
          <a:p>
            <a:r>
              <a:rPr lang="en-US" dirty="0" smtClean="0"/>
              <a:t>Statistical anomalies with large data </a:t>
            </a:r>
          </a:p>
          <a:p>
            <a:pPr lvl="1"/>
            <a:r>
              <a:rPr lang="en-US" dirty="0" smtClean="0"/>
              <a:t>Statistical vs Clinical significance</a:t>
            </a:r>
          </a:p>
          <a:p>
            <a:pPr lvl="1"/>
            <a:r>
              <a:rPr lang="en-US" dirty="0" smtClean="0"/>
              <a:t>Data fishing influences on Type I error</a:t>
            </a:r>
            <a:endParaRPr lang="en-US" dirty="0"/>
          </a:p>
          <a:p>
            <a:pPr lvl="1"/>
            <a:endParaRPr lang="en-US" dirty="0"/>
          </a:p>
          <a:p>
            <a:endParaRPr lang="en-US" dirty="0" smtClean="0"/>
          </a:p>
          <a:p>
            <a:pPr marL="201168" lvl="1" indent="0">
              <a:buNone/>
            </a:pPr>
            <a:endParaRPr lang="en-US" dirty="0"/>
          </a:p>
          <a:p>
            <a:pPr marL="201168" lvl="1"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20326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CDW Research</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Share many of the advantages of Integrative Data Analysis (if you’re careful; see </a:t>
            </a:r>
            <a:r>
              <a:rPr lang="en-US" dirty="0" smtClean="0">
                <a:solidFill>
                  <a:schemeClr val="tx1"/>
                </a:solidFill>
                <a:hlinkClick r:id="rId3"/>
              </a:rPr>
              <a:t>Curran &amp; </a:t>
            </a:r>
            <a:r>
              <a:rPr lang="en-US" dirty="0" err="1" smtClean="0">
                <a:solidFill>
                  <a:schemeClr val="tx1"/>
                </a:solidFill>
                <a:hlinkClick r:id="rId3"/>
              </a:rPr>
              <a:t>Hussong</a:t>
            </a:r>
            <a:r>
              <a:rPr lang="en-US" dirty="0" smtClean="0">
                <a:solidFill>
                  <a:schemeClr val="tx1"/>
                </a:solidFill>
              </a:rPr>
              <a:t>, </a:t>
            </a:r>
            <a:r>
              <a:rPr lang="en-US" i="1" dirty="0" smtClean="0">
                <a:solidFill>
                  <a:schemeClr val="tx1"/>
                </a:solidFill>
              </a:rPr>
              <a:t>Psychological </a:t>
            </a:r>
            <a:r>
              <a:rPr lang="en-US" i="1" dirty="0">
                <a:solidFill>
                  <a:schemeClr val="tx1"/>
                </a:solidFill>
              </a:rPr>
              <a:t>Methods</a:t>
            </a:r>
            <a:r>
              <a:rPr lang="en-US" dirty="0">
                <a:solidFill>
                  <a:schemeClr val="tx1"/>
                </a:solidFill>
              </a:rPr>
              <a:t>, </a:t>
            </a:r>
            <a:r>
              <a:rPr lang="en-US" i="1" dirty="0">
                <a:solidFill>
                  <a:schemeClr val="tx1"/>
                </a:solidFill>
              </a:rPr>
              <a:t>14</a:t>
            </a:r>
            <a:r>
              <a:rPr lang="en-US" dirty="0">
                <a:solidFill>
                  <a:schemeClr val="tx1"/>
                </a:solidFill>
              </a:rPr>
              <a:t>, </a:t>
            </a:r>
            <a:r>
              <a:rPr lang="en-US" dirty="0" smtClean="0">
                <a:solidFill>
                  <a:schemeClr val="tx1"/>
                </a:solidFill>
              </a:rPr>
              <a:t>2009; </a:t>
            </a:r>
            <a:r>
              <a:rPr lang="en-US" dirty="0" smtClean="0">
                <a:solidFill>
                  <a:schemeClr val="tx1"/>
                </a:solidFill>
                <a:hlinkClick r:id="rId4"/>
              </a:rPr>
              <a:t>Hofer</a:t>
            </a:r>
            <a:r>
              <a:rPr lang="en-US" dirty="0">
                <a:solidFill>
                  <a:schemeClr val="tx1"/>
                </a:solidFill>
                <a:hlinkClick r:id="rId4"/>
              </a:rPr>
              <a:t> </a:t>
            </a:r>
            <a:r>
              <a:rPr lang="en-US" dirty="0" smtClean="0">
                <a:solidFill>
                  <a:schemeClr val="tx1"/>
                </a:solidFill>
                <a:hlinkClick r:id="rId4"/>
              </a:rPr>
              <a:t>&amp;</a:t>
            </a:r>
            <a:r>
              <a:rPr lang="en-US" dirty="0">
                <a:solidFill>
                  <a:schemeClr val="tx1"/>
                </a:solidFill>
                <a:hlinkClick r:id="rId4"/>
              </a:rPr>
              <a:t> </a:t>
            </a:r>
            <a:r>
              <a:rPr lang="en-US" dirty="0" err="1" smtClean="0">
                <a:solidFill>
                  <a:schemeClr val="tx1"/>
                </a:solidFill>
                <a:hlinkClick r:id="rId4"/>
              </a:rPr>
              <a:t>Piccinin</a:t>
            </a:r>
            <a:r>
              <a:rPr lang="en-US" dirty="0" smtClean="0">
                <a:solidFill>
                  <a:schemeClr val="tx1"/>
                </a:solidFill>
              </a:rPr>
              <a:t>, </a:t>
            </a:r>
            <a:r>
              <a:rPr lang="en-US" i="1" dirty="0" smtClean="0">
                <a:solidFill>
                  <a:schemeClr val="tx1"/>
                </a:solidFill>
              </a:rPr>
              <a:t>Psychological </a:t>
            </a:r>
            <a:r>
              <a:rPr lang="en-US" i="1" dirty="0">
                <a:solidFill>
                  <a:schemeClr val="tx1"/>
                </a:solidFill>
              </a:rPr>
              <a:t>Methods</a:t>
            </a:r>
            <a:r>
              <a:rPr lang="en-US" dirty="0">
                <a:solidFill>
                  <a:schemeClr val="tx1"/>
                </a:solidFill>
              </a:rPr>
              <a:t>, 14, </a:t>
            </a:r>
            <a:r>
              <a:rPr lang="en-US" dirty="0" smtClean="0">
                <a:solidFill>
                  <a:schemeClr val="tx1"/>
                </a:solidFill>
              </a:rPr>
              <a:t>2009)</a:t>
            </a:r>
          </a:p>
          <a:p>
            <a:pPr lvl="1"/>
            <a:r>
              <a:rPr lang="en-US" dirty="0" smtClean="0">
                <a:solidFill>
                  <a:schemeClr val="tx1"/>
                </a:solidFill>
              </a:rPr>
              <a:t>Larger sample sizes and increased statistical power</a:t>
            </a:r>
          </a:p>
          <a:p>
            <a:pPr lvl="1"/>
            <a:r>
              <a:rPr lang="en-US" dirty="0" smtClean="0">
                <a:solidFill>
                  <a:schemeClr val="tx1"/>
                </a:solidFill>
              </a:rPr>
              <a:t>Increased sample heterogeneity</a:t>
            </a:r>
          </a:p>
          <a:p>
            <a:pPr lvl="1"/>
            <a:r>
              <a:rPr lang="en-US" dirty="0" smtClean="0">
                <a:solidFill>
                  <a:schemeClr val="tx1"/>
                </a:solidFill>
              </a:rPr>
              <a:t>Increased frequency of low base-rate outcomes</a:t>
            </a:r>
          </a:p>
          <a:p>
            <a:pPr lvl="1"/>
            <a:r>
              <a:rPr lang="en-US" dirty="0" smtClean="0">
                <a:solidFill>
                  <a:schemeClr val="tx1"/>
                </a:solidFill>
              </a:rPr>
              <a:t>Breadth of measurement </a:t>
            </a:r>
          </a:p>
          <a:p>
            <a:pPr lvl="1"/>
            <a:r>
              <a:rPr lang="en-US" dirty="0" smtClean="0">
                <a:solidFill>
                  <a:schemeClr val="tx1"/>
                </a:solidFill>
              </a:rPr>
              <a:t>Longitudinal hypotheses</a:t>
            </a:r>
          </a:p>
          <a:p>
            <a:r>
              <a:rPr lang="en-US" dirty="0" smtClean="0">
                <a:solidFill>
                  <a:schemeClr val="tx1"/>
                </a:solidFill>
              </a:rPr>
              <a:t>CDW team establishes procedures for data sharing and data use so you can concentrate on the hypotheses and </a:t>
            </a:r>
            <a:r>
              <a:rPr lang="en-US" dirty="0">
                <a:solidFill>
                  <a:schemeClr val="tx1"/>
                </a:solidFill>
              </a:rPr>
              <a:t>analysis </a:t>
            </a:r>
            <a:endParaRPr lang="en-US" dirty="0" smtClean="0">
              <a:solidFill>
                <a:schemeClr val="tx1"/>
              </a:solidFill>
            </a:endParaRPr>
          </a:p>
          <a:p>
            <a:r>
              <a:rPr lang="en-US" dirty="0" smtClean="0">
                <a:solidFill>
                  <a:schemeClr val="tx1"/>
                </a:solidFill>
              </a:rPr>
              <a:t>Cost effective research (even for projects collecting new data but requiring EMR information for recruitment)</a:t>
            </a:r>
          </a:p>
          <a:p>
            <a:pPr lvl="1"/>
            <a:endParaRPr lang="en-US" dirty="0"/>
          </a:p>
          <a:p>
            <a:endParaRPr lang="en-US" dirty="0" smtClean="0"/>
          </a:p>
          <a:p>
            <a:pPr marL="201168" lvl="1" indent="0">
              <a:buNone/>
            </a:pPr>
            <a:endParaRPr lang="en-US" dirty="0"/>
          </a:p>
          <a:p>
            <a:pPr marL="201168" lvl="1"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2453765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Birth of an OUHSC CDW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Dr. Zsolt </a:t>
            </a:r>
            <a:r>
              <a:rPr lang="en-US" dirty="0"/>
              <a:t>Nagykaldi has been advocating for </a:t>
            </a:r>
            <a:r>
              <a:rPr lang="en-US" dirty="0" smtClean="0"/>
              <a:t>years</a:t>
            </a:r>
          </a:p>
          <a:p>
            <a:pPr lvl="1"/>
            <a:r>
              <a:rPr lang="en-US" dirty="0" err="1" smtClean="0"/>
              <a:t>NagyKaldi</a:t>
            </a:r>
            <a:r>
              <a:rPr lang="en-US" dirty="0" smtClean="0"/>
              <a:t> &amp; Shay initial HSC CDW sketch</a:t>
            </a:r>
            <a:endParaRPr lang="en-US" dirty="0"/>
          </a:p>
          <a:p>
            <a:r>
              <a:rPr lang="en-US" dirty="0"/>
              <a:t>Conversation changed when </a:t>
            </a:r>
            <a:r>
              <a:rPr lang="en-US" dirty="0" smtClean="0"/>
              <a:t>EHR </a:t>
            </a:r>
            <a:r>
              <a:rPr lang="en-US" dirty="0"/>
              <a:t>came asking for </a:t>
            </a:r>
            <a:r>
              <a:rPr lang="en-US" dirty="0" smtClean="0"/>
              <a:t>assistance</a:t>
            </a:r>
          </a:p>
          <a:p>
            <a:r>
              <a:rPr lang="en-US" dirty="0"/>
              <a:t>Important for OUHSC's ability to </a:t>
            </a:r>
            <a:endParaRPr lang="en-US" dirty="0" smtClean="0"/>
          </a:p>
          <a:p>
            <a:pPr lvl="1"/>
            <a:r>
              <a:rPr lang="en-US" dirty="0" smtClean="0"/>
              <a:t>compete </a:t>
            </a:r>
            <a:r>
              <a:rPr lang="en-US" dirty="0"/>
              <a:t>for </a:t>
            </a:r>
            <a:r>
              <a:rPr lang="en-US" dirty="0" smtClean="0"/>
              <a:t>grants</a:t>
            </a:r>
          </a:p>
          <a:p>
            <a:pPr lvl="1"/>
            <a:r>
              <a:rPr lang="en-US" dirty="0" smtClean="0"/>
              <a:t>care </a:t>
            </a:r>
            <a:r>
              <a:rPr lang="en-US" dirty="0"/>
              <a:t>for </a:t>
            </a:r>
            <a:r>
              <a:rPr lang="en-US" dirty="0" smtClean="0"/>
              <a:t>patients</a:t>
            </a:r>
          </a:p>
          <a:p>
            <a:r>
              <a:rPr lang="en-US" dirty="0" smtClean="0"/>
              <a:t>Present needs assessed: Warehouses for Research and QAQI</a:t>
            </a:r>
          </a:p>
          <a:p>
            <a:pPr lvl="1"/>
            <a:r>
              <a:rPr lang="en-US" dirty="0"/>
              <a:t>identification and recruitment of potential research </a:t>
            </a:r>
            <a:r>
              <a:rPr lang="en-US" dirty="0" smtClean="0"/>
              <a:t>participants</a:t>
            </a:r>
          </a:p>
          <a:p>
            <a:pPr lvl="1"/>
            <a:r>
              <a:rPr lang="en-US" dirty="0" smtClean="0"/>
              <a:t>epidemiologic </a:t>
            </a:r>
            <a:r>
              <a:rPr lang="en-US" dirty="0"/>
              <a:t>evaluation of clinical </a:t>
            </a:r>
            <a:r>
              <a:rPr lang="en-US" dirty="0" smtClean="0"/>
              <a:t>information </a:t>
            </a:r>
          </a:p>
          <a:p>
            <a:pPr lvl="1"/>
            <a:r>
              <a:rPr lang="en-US" dirty="0"/>
              <a:t>s</a:t>
            </a:r>
            <a:r>
              <a:rPr lang="en-US" dirty="0" smtClean="0"/>
              <a:t>urveillance of disease</a:t>
            </a:r>
          </a:p>
          <a:p>
            <a:pPr lvl="1"/>
            <a:r>
              <a:rPr lang="en-US" dirty="0" smtClean="0"/>
              <a:t>quality </a:t>
            </a:r>
            <a:r>
              <a:rPr lang="en-US" dirty="0"/>
              <a:t>of care </a:t>
            </a:r>
            <a:r>
              <a:rPr lang="en-US" dirty="0" smtClean="0"/>
              <a:t>assessments </a:t>
            </a:r>
          </a:p>
          <a:p>
            <a:pPr lvl="1"/>
            <a:r>
              <a:rPr lang="en-US" dirty="0" smtClean="0"/>
              <a:t>cost-effectiveness </a:t>
            </a:r>
            <a:r>
              <a:rPr lang="en-US" dirty="0"/>
              <a:t>of prevention and treatment </a:t>
            </a:r>
            <a:r>
              <a:rPr lang="en-US" dirty="0" smtClean="0"/>
              <a:t>strategies 	</a:t>
            </a:r>
          </a:p>
          <a:p>
            <a:pPr lvl="1"/>
            <a:endParaRPr lang="en-US" dirty="0"/>
          </a:p>
        </p:txBody>
      </p:sp>
    </p:spTree>
    <p:extLst>
      <p:ext uri="{BB962C8B-B14F-4D97-AF65-F5344CB8AC3E}">
        <p14:creationId xmlns:p14="http://schemas.microsoft.com/office/powerpoint/2010/main" val="36397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OSCTR and Pediatrics funding secured for initial development and deployment</a:t>
            </a:r>
          </a:p>
          <a:p>
            <a:r>
              <a:rPr lang="en-US" dirty="0" smtClean="0"/>
              <a:t>Initial design complete</a:t>
            </a:r>
          </a:p>
          <a:p>
            <a:r>
              <a:rPr lang="en-US" dirty="0" smtClean="0"/>
              <a:t>Computing infrastructure up and running</a:t>
            </a:r>
          </a:p>
          <a:p>
            <a:r>
              <a:rPr lang="en-US" dirty="0" smtClean="0"/>
              <a:t>Product security review is complete</a:t>
            </a:r>
          </a:p>
          <a:p>
            <a:r>
              <a:rPr lang="en-US" dirty="0" smtClean="0"/>
              <a:t>Product support plan is complete</a:t>
            </a:r>
          </a:p>
          <a:p>
            <a:r>
              <a:rPr lang="en-US" dirty="0" smtClean="0"/>
              <a:t>CDW development and maintenance teams assembled</a:t>
            </a:r>
          </a:p>
          <a:p>
            <a:pPr lvl="1"/>
            <a:r>
              <a:rPr lang="en-US" dirty="0" smtClean="0"/>
              <a:t>3 data science faculty members</a:t>
            </a:r>
          </a:p>
          <a:p>
            <a:pPr lvl="1"/>
            <a:r>
              <a:rPr lang="en-US" dirty="0" smtClean="0"/>
              <a:t>Campus IT support personnel identified</a:t>
            </a:r>
          </a:p>
          <a:p>
            <a:pPr lvl="1"/>
            <a:r>
              <a:rPr lang="en-US" dirty="0" smtClean="0"/>
              <a:t>Warehouse DBA</a:t>
            </a:r>
          </a:p>
          <a:p>
            <a:pPr lvl="1"/>
            <a:r>
              <a:rPr lang="en-US" dirty="0" smtClean="0"/>
              <a:t>Warehouse system navigator hired</a:t>
            </a:r>
          </a:p>
          <a:p>
            <a:pPr lvl="1"/>
            <a:r>
              <a:rPr lang="en-US" dirty="0" smtClean="0"/>
              <a:t>Business administrator</a:t>
            </a:r>
          </a:p>
          <a:p>
            <a:pPr marL="201168" lvl="1" indent="0">
              <a:buNone/>
            </a:pPr>
            <a:endParaRPr lang="en-US" dirty="0" smtClean="0"/>
          </a:p>
          <a:p>
            <a:pPr marL="114300" lvl="1" indent="0">
              <a:buNone/>
            </a:pPr>
            <a:r>
              <a:rPr lang="en-US" sz="2100" dirty="0" smtClean="0"/>
              <a:t>Three Pilot Projects underway at varying stages of development</a:t>
            </a:r>
          </a:p>
          <a:p>
            <a:pPr lvl="1"/>
            <a:endParaRPr lang="en-US" dirty="0" smtClean="0"/>
          </a:p>
          <a:p>
            <a:endParaRPr lang="en-US" dirty="0"/>
          </a:p>
        </p:txBody>
      </p:sp>
    </p:spTree>
    <p:extLst>
      <p:ext uri="{BB962C8B-B14F-4D97-AF65-F5344CB8AC3E}">
        <p14:creationId xmlns:p14="http://schemas.microsoft.com/office/powerpoint/2010/main" val="1916753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vid B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180" y="1543552"/>
            <a:ext cx="10287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ll Beas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947" y="1543552"/>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Zsolt F. Nagykaldi"/>
          <p:cNvSpPr>
            <a:spLocks noChangeAspect="1" noChangeArrowheads="1"/>
          </p:cNvSpPr>
          <p:nvPr/>
        </p:nvSpPr>
        <p:spPr bwMode="auto">
          <a:xfrm>
            <a:off x="155575" y="-144463"/>
            <a:ext cx="6256800" cy="62568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537" y="1543551"/>
            <a:ext cx="1082040" cy="13716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363" y="1543550"/>
            <a:ext cx="1078766" cy="1371601"/>
          </a:xfrm>
          <a:prstGeom prst="rect">
            <a:avLst/>
          </a:prstGeom>
        </p:spPr>
      </p:pic>
      <p:pic>
        <p:nvPicPr>
          <p:cNvPr id="8" name="Picture 7"/>
          <p:cNvPicPr>
            <a:picLocks noChangeAspect="1"/>
          </p:cNvPicPr>
          <p:nvPr/>
        </p:nvPicPr>
        <p:blipFill>
          <a:blip r:embed="rId6"/>
          <a:stretch>
            <a:fillRect/>
          </a:stretch>
        </p:blipFill>
        <p:spPr>
          <a:xfrm>
            <a:off x="7647220" y="4147853"/>
            <a:ext cx="892757" cy="1371601"/>
          </a:xfrm>
          <a:prstGeom prst="rect">
            <a:avLst/>
          </a:prstGeom>
        </p:spPr>
      </p:pic>
      <p:pic>
        <p:nvPicPr>
          <p:cNvPr id="1036" name="Picture 12" descr="Zabrina An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647" y="4147854"/>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58005" y="879676"/>
            <a:ext cx="2097113" cy="369332"/>
          </a:xfrm>
          <a:prstGeom prst="rect">
            <a:avLst/>
          </a:prstGeom>
          <a:noFill/>
        </p:spPr>
        <p:txBody>
          <a:bodyPr wrap="none" rtlCol="0">
            <a:spAutoFit/>
          </a:bodyPr>
          <a:lstStyle/>
          <a:p>
            <a:r>
              <a:rPr lang="en-US" dirty="0" smtClean="0"/>
              <a:t>Data Science Faculty</a:t>
            </a:r>
            <a:endParaRPr lang="en-US" dirty="0"/>
          </a:p>
        </p:txBody>
      </p:sp>
      <p:sp>
        <p:nvSpPr>
          <p:cNvPr id="14" name="TextBox 13"/>
          <p:cNvSpPr txBox="1"/>
          <p:nvPr/>
        </p:nvSpPr>
        <p:spPr>
          <a:xfrm>
            <a:off x="2502055" y="3590083"/>
            <a:ext cx="2613729" cy="369332"/>
          </a:xfrm>
          <a:prstGeom prst="rect">
            <a:avLst/>
          </a:prstGeom>
          <a:noFill/>
        </p:spPr>
        <p:txBody>
          <a:bodyPr wrap="none" rtlCol="0">
            <a:spAutoFit/>
          </a:bodyPr>
          <a:lstStyle/>
          <a:p>
            <a:r>
              <a:rPr lang="en-US" dirty="0" smtClean="0"/>
              <a:t>Warehouse Support Team</a:t>
            </a:r>
            <a:endParaRPr lang="en-US" dirty="0"/>
          </a:p>
        </p:txBody>
      </p:sp>
      <p:pic>
        <p:nvPicPr>
          <p:cNvPr id="1038" name="Picture 14" descr="Geneva Marsh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2211" y="4147853"/>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67222" y="5660017"/>
            <a:ext cx="699872" cy="369332"/>
          </a:xfrm>
          <a:prstGeom prst="rect">
            <a:avLst/>
          </a:prstGeom>
          <a:noFill/>
        </p:spPr>
        <p:txBody>
          <a:bodyPr wrap="none" rtlCol="0">
            <a:spAutoFit/>
          </a:bodyPr>
          <a:lstStyle/>
          <a:p>
            <a:r>
              <a:rPr lang="en-US" dirty="0" smtClean="0"/>
              <a:t>Antry</a:t>
            </a:r>
            <a:endParaRPr lang="en-US" dirty="0"/>
          </a:p>
        </p:txBody>
      </p:sp>
      <p:sp>
        <p:nvSpPr>
          <p:cNvPr id="17" name="TextBox 16"/>
          <p:cNvSpPr txBox="1"/>
          <p:nvPr/>
        </p:nvSpPr>
        <p:spPr>
          <a:xfrm>
            <a:off x="3096064" y="5661943"/>
            <a:ext cx="996619" cy="369332"/>
          </a:xfrm>
          <a:prstGeom prst="rect">
            <a:avLst/>
          </a:prstGeom>
          <a:noFill/>
        </p:spPr>
        <p:txBody>
          <a:bodyPr wrap="none" rtlCol="0">
            <a:spAutoFit/>
          </a:bodyPr>
          <a:lstStyle/>
          <a:p>
            <a:r>
              <a:rPr lang="en-US" dirty="0" smtClean="0"/>
              <a:t>Marshall</a:t>
            </a:r>
            <a:endParaRPr lang="en-US" dirty="0"/>
          </a:p>
        </p:txBody>
      </p:sp>
      <p:sp>
        <p:nvSpPr>
          <p:cNvPr id="18" name="TextBox 17"/>
          <p:cNvSpPr txBox="1"/>
          <p:nvPr/>
        </p:nvSpPr>
        <p:spPr>
          <a:xfrm>
            <a:off x="4357707" y="5661942"/>
            <a:ext cx="1035861" cy="369332"/>
          </a:xfrm>
          <a:prstGeom prst="rect">
            <a:avLst/>
          </a:prstGeom>
          <a:noFill/>
        </p:spPr>
        <p:txBody>
          <a:bodyPr wrap="none" rtlCol="0">
            <a:spAutoFit/>
          </a:bodyPr>
          <a:lstStyle/>
          <a:p>
            <a:r>
              <a:rPr lang="en-US" dirty="0" smtClean="0"/>
              <a:t>Mandem</a:t>
            </a:r>
            <a:endParaRPr lang="en-US" dirty="0"/>
          </a:p>
        </p:txBody>
      </p:sp>
      <p:sp>
        <p:nvSpPr>
          <p:cNvPr id="19" name="TextBox 18"/>
          <p:cNvSpPr txBox="1"/>
          <p:nvPr/>
        </p:nvSpPr>
        <p:spPr>
          <a:xfrm>
            <a:off x="1938599" y="3011347"/>
            <a:ext cx="619144" cy="369332"/>
          </a:xfrm>
          <a:prstGeom prst="rect">
            <a:avLst/>
          </a:prstGeom>
          <a:noFill/>
        </p:spPr>
        <p:txBody>
          <a:bodyPr wrap="none" rtlCol="0">
            <a:spAutoFit/>
          </a:bodyPr>
          <a:lstStyle/>
          <a:p>
            <a:r>
              <a:rPr lang="en-US" dirty="0" smtClean="0"/>
              <a:t>Bard</a:t>
            </a:r>
            <a:endParaRPr lang="en-US" dirty="0"/>
          </a:p>
        </p:txBody>
      </p:sp>
      <p:sp>
        <p:nvSpPr>
          <p:cNvPr id="20" name="TextBox 19"/>
          <p:cNvSpPr txBox="1"/>
          <p:nvPr/>
        </p:nvSpPr>
        <p:spPr>
          <a:xfrm>
            <a:off x="3063268" y="3013273"/>
            <a:ext cx="896527" cy="369332"/>
          </a:xfrm>
          <a:prstGeom prst="rect">
            <a:avLst/>
          </a:prstGeom>
          <a:noFill/>
        </p:spPr>
        <p:txBody>
          <a:bodyPr wrap="none" rtlCol="0">
            <a:spAutoFit/>
          </a:bodyPr>
          <a:lstStyle/>
          <a:p>
            <a:r>
              <a:rPr lang="en-US" dirty="0" smtClean="0"/>
              <a:t>Beasley</a:t>
            </a:r>
            <a:endParaRPr lang="en-US" dirty="0"/>
          </a:p>
        </p:txBody>
      </p:sp>
      <p:sp>
        <p:nvSpPr>
          <p:cNvPr id="21" name="TextBox 20"/>
          <p:cNvSpPr txBox="1"/>
          <p:nvPr/>
        </p:nvSpPr>
        <p:spPr>
          <a:xfrm>
            <a:off x="4336486" y="3013272"/>
            <a:ext cx="1096006" cy="369332"/>
          </a:xfrm>
          <a:prstGeom prst="rect">
            <a:avLst/>
          </a:prstGeom>
          <a:noFill/>
        </p:spPr>
        <p:txBody>
          <a:bodyPr wrap="none" rtlCol="0">
            <a:spAutoFit/>
          </a:bodyPr>
          <a:lstStyle/>
          <a:p>
            <a:r>
              <a:rPr lang="en-US" dirty="0" smtClean="0"/>
              <a:t>Nagykaldi</a:t>
            </a:r>
            <a:endParaRPr lang="en-US" dirty="0"/>
          </a:p>
        </p:txBody>
      </p:sp>
      <p:sp>
        <p:nvSpPr>
          <p:cNvPr id="22" name="TextBox 21"/>
          <p:cNvSpPr txBox="1"/>
          <p:nvPr/>
        </p:nvSpPr>
        <p:spPr>
          <a:xfrm>
            <a:off x="7699096" y="881604"/>
            <a:ext cx="1883849" cy="369332"/>
          </a:xfrm>
          <a:prstGeom prst="rect">
            <a:avLst/>
          </a:prstGeom>
          <a:noFill/>
        </p:spPr>
        <p:txBody>
          <a:bodyPr wrap="none" rtlCol="0">
            <a:spAutoFit/>
          </a:bodyPr>
          <a:lstStyle/>
          <a:p>
            <a:r>
              <a:rPr lang="en-US" dirty="0" smtClean="0"/>
              <a:t>OUHSC IT Support</a:t>
            </a:r>
            <a:endParaRPr lang="en-US" dirty="0"/>
          </a:p>
        </p:txBody>
      </p:sp>
      <p:sp>
        <p:nvSpPr>
          <p:cNvPr id="23" name="TextBox 22"/>
          <p:cNvSpPr txBox="1"/>
          <p:nvPr/>
        </p:nvSpPr>
        <p:spPr>
          <a:xfrm>
            <a:off x="7492676" y="3592011"/>
            <a:ext cx="2443105" cy="369332"/>
          </a:xfrm>
          <a:prstGeom prst="rect">
            <a:avLst/>
          </a:prstGeom>
          <a:noFill/>
        </p:spPr>
        <p:txBody>
          <a:bodyPr wrap="none" rtlCol="0">
            <a:spAutoFit/>
          </a:bodyPr>
          <a:lstStyle/>
          <a:p>
            <a:r>
              <a:rPr lang="en-US" dirty="0" smtClean="0"/>
              <a:t>Centricity Support Team</a:t>
            </a:r>
            <a:endParaRPr lang="en-US" dirty="0"/>
          </a:p>
        </p:txBody>
      </p:sp>
      <p:sp>
        <p:nvSpPr>
          <p:cNvPr id="24" name="TextBox 23"/>
          <p:cNvSpPr txBox="1"/>
          <p:nvPr/>
        </p:nvSpPr>
        <p:spPr>
          <a:xfrm>
            <a:off x="7658422" y="5605998"/>
            <a:ext cx="979755" cy="369332"/>
          </a:xfrm>
          <a:prstGeom prst="rect">
            <a:avLst/>
          </a:prstGeom>
          <a:noFill/>
        </p:spPr>
        <p:txBody>
          <a:bodyPr wrap="none" rtlCol="0">
            <a:spAutoFit/>
          </a:bodyPr>
          <a:lstStyle/>
          <a:p>
            <a:r>
              <a:rPr lang="en-US" dirty="0" smtClean="0"/>
              <a:t>McGann</a:t>
            </a:r>
            <a:endParaRPr lang="en-US" dirty="0"/>
          </a:p>
        </p:txBody>
      </p:sp>
      <p:sp>
        <p:nvSpPr>
          <p:cNvPr id="25" name="TextBox 24"/>
          <p:cNvSpPr txBox="1"/>
          <p:nvPr/>
        </p:nvSpPr>
        <p:spPr>
          <a:xfrm>
            <a:off x="7648773" y="3015201"/>
            <a:ext cx="694421" cy="369332"/>
          </a:xfrm>
          <a:prstGeom prst="rect">
            <a:avLst/>
          </a:prstGeom>
          <a:noFill/>
        </p:spPr>
        <p:txBody>
          <a:bodyPr wrap="none" rtlCol="0">
            <a:spAutoFit/>
          </a:bodyPr>
          <a:lstStyle/>
          <a:p>
            <a:r>
              <a:rPr lang="en-US" dirty="0" smtClean="0"/>
              <a:t>Mack</a:t>
            </a:r>
            <a:endParaRPr lang="en-US" dirty="0"/>
          </a:p>
        </p:txBody>
      </p:sp>
      <p:pic>
        <p:nvPicPr>
          <p:cNvPr id="27" name="Picture 16" descr="http://www.harbor-ucla.org/wp-content/uploads/2015/10/Lakeyboy_Silhouet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9528" y="1543549"/>
            <a:ext cx="1028129" cy="13716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8923915" y="3005555"/>
            <a:ext cx="851452" cy="369332"/>
          </a:xfrm>
          <a:prstGeom prst="rect">
            <a:avLst/>
          </a:prstGeom>
          <a:noFill/>
        </p:spPr>
        <p:txBody>
          <a:bodyPr wrap="none" rtlCol="0">
            <a:spAutoFit/>
          </a:bodyPr>
          <a:lstStyle/>
          <a:p>
            <a:r>
              <a:rPr lang="en-US" dirty="0" smtClean="0"/>
              <a:t>DeWitt</a:t>
            </a:r>
            <a:endParaRPr lang="en-US" dirty="0"/>
          </a:p>
        </p:txBody>
      </p:sp>
      <p:pic>
        <p:nvPicPr>
          <p:cNvPr id="29" name="Picture 16" descr="http://www.harbor-ucla.org/wp-content/uploads/2015/10/Lakeyboy_Silhouet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92559" y="4138207"/>
            <a:ext cx="1028129" cy="137160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786946" y="5600213"/>
            <a:ext cx="934295" cy="369332"/>
          </a:xfrm>
          <a:prstGeom prst="rect">
            <a:avLst/>
          </a:prstGeom>
          <a:noFill/>
        </p:spPr>
        <p:txBody>
          <a:bodyPr wrap="none" rtlCol="0">
            <a:spAutoFit/>
          </a:bodyPr>
          <a:lstStyle/>
          <a:p>
            <a:r>
              <a:rPr lang="en-US" dirty="0" smtClean="0"/>
              <a:t>Pearson</a:t>
            </a:r>
            <a:endParaRPr lang="en-US" dirty="0"/>
          </a:p>
        </p:txBody>
      </p:sp>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6486" y="4147853"/>
            <a:ext cx="1028701" cy="1371601"/>
          </a:xfrm>
          <a:prstGeom prst="rect">
            <a:avLst/>
          </a:prstGeom>
        </p:spPr>
      </p:pic>
    </p:spTree>
    <p:extLst>
      <p:ext uri="{BB962C8B-B14F-4D97-AF65-F5344CB8AC3E}">
        <p14:creationId xmlns:p14="http://schemas.microsoft.com/office/powerpoint/2010/main" val="398182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Response to CDW Challenges</a:t>
            </a:r>
            <a:endParaRPr lang="en-US" dirty="0"/>
          </a:p>
        </p:txBody>
      </p:sp>
      <p:sp>
        <p:nvSpPr>
          <p:cNvPr id="3" name="Content Placeholder 2"/>
          <p:cNvSpPr>
            <a:spLocks noGrp="1"/>
          </p:cNvSpPr>
          <p:nvPr>
            <p:ph idx="1"/>
          </p:nvPr>
        </p:nvSpPr>
        <p:spPr/>
        <p:txBody>
          <a:bodyPr>
            <a:normAutofit/>
          </a:bodyPr>
          <a:lstStyle/>
          <a:p>
            <a:r>
              <a:rPr lang="en-US" dirty="0" smtClean="0"/>
              <a:t>Legal </a:t>
            </a:r>
          </a:p>
          <a:p>
            <a:pPr lvl="1"/>
            <a:r>
              <a:rPr lang="en-US" dirty="0" smtClean="0"/>
              <a:t>Data protection (consenting policies)- IRB reviews and approves protocol</a:t>
            </a:r>
          </a:p>
          <a:p>
            <a:pPr lvl="1"/>
            <a:r>
              <a:rPr lang="en-US" dirty="0" smtClean="0"/>
              <a:t>Data security (HIPAA, FERPA, FISMA </a:t>
            </a:r>
            <a:r>
              <a:rPr lang="en-US" dirty="0" err="1" smtClean="0"/>
              <a:t>regs</a:t>
            </a:r>
            <a:r>
              <a:rPr lang="en-US" dirty="0" smtClean="0"/>
              <a:t>)- IT security review of infrastructure</a:t>
            </a:r>
          </a:p>
          <a:p>
            <a:pPr lvl="1"/>
            <a:r>
              <a:rPr lang="en-US" dirty="0" smtClean="0"/>
              <a:t>Ethical dilemmas (revealing previously unknown </a:t>
            </a:r>
            <a:r>
              <a:rPr lang="en-US" dirty="0" err="1" smtClean="0"/>
              <a:t>Dx</a:t>
            </a:r>
            <a:r>
              <a:rPr lang="en-US" dirty="0" smtClean="0"/>
              <a:t>)- IRB review</a:t>
            </a:r>
          </a:p>
          <a:p>
            <a:r>
              <a:rPr lang="en-US" dirty="0" smtClean="0"/>
              <a:t>Architectural </a:t>
            </a:r>
          </a:p>
          <a:p>
            <a:pPr lvl="1"/>
            <a:r>
              <a:rPr lang="en-US" dirty="0" smtClean="0"/>
              <a:t>Interoperability of existing systems- Plain text, nonproprietary file formats </a:t>
            </a:r>
          </a:p>
          <a:p>
            <a:pPr lvl="1"/>
            <a:r>
              <a:rPr lang="en-US" dirty="0" smtClean="0"/>
              <a:t>Record linkage (Master patient index</a:t>
            </a:r>
            <a:r>
              <a:rPr lang="en-US" dirty="0"/>
              <a:t>)- Project </a:t>
            </a:r>
            <a:r>
              <a:rPr lang="en-US" dirty="0" smtClean="0"/>
              <a:t>dependent</a:t>
            </a:r>
          </a:p>
          <a:p>
            <a:pPr lvl="1"/>
            <a:r>
              <a:rPr lang="en-US" dirty="0" smtClean="0"/>
              <a:t>Record anonymization, </a:t>
            </a:r>
            <a:r>
              <a:rPr lang="en-US" dirty="0" err="1" smtClean="0"/>
              <a:t>pseudonymization</a:t>
            </a:r>
            <a:r>
              <a:rPr lang="en-US" dirty="0" smtClean="0"/>
              <a:t>- replace or </a:t>
            </a:r>
            <a:r>
              <a:rPr lang="en-US" dirty="0" err="1" smtClean="0"/>
              <a:t>salt+hash</a:t>
            </a:r>
            <a:r>
              <a:rPr lang="en-US" dirty="0" smtClean="0"/>
              <a:t>, whenever possible</a:t>
            </a:r>
          </a:p>
          <a:p>
            <a:pPr lvl="1"/>
            <a:r>
              <a:rPr lang="en-US" dirty="0"/>
              <a:t>Standardization- Project </a:t>
            </a:r>
            <a:r>
              <a:rPr lang="en-US" dirty="0" smtClean="0"/>
              <a:t>dependent</a:t>
            </a:r>
          </a:p>
          <a:p>
            <a:pPr lvl="1"/>
            <a:r>
              <a:rPr lang="en-US" dirty="0" smtClean="0"/>
              <a:t>Data security- Minimum Necessary Standard + IT recommendations</a:t>
            </a:r>
          </a:p>
          <a:p>
            <a:pPr lvl="1"/>
            <a:r>
              <a:rPr lang="en-US" dirty="0" smtClean="0"/>
              <a:t>Updating, version control, adjudication decisions- differs by ecosystem column (see slide 18)</a:t>
            </a:r>
          </a:p>
        </p:txBody>
      </p:sp>
    </p:spTree>
    <p:extLst>
      <p:ext uri="{BB962C8B-B14F-4D97-AF65-F5344CB8AC3E}">
        <p14:creationId xmlns:p14="http://schemas.microsoft.com/office/powerpoint/2010/main" val="20358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Procedural</a:t>
            </a:r>
          </a:p>
          <a:p>
            <a:pPr lvl="1"/>
            <a:r>
              <a:rPr lang="en-US" dirty="0" smtClean="0"/>
              <a:t>Governance- roster established, but need to convene</a:t>
            </a:r>
          </a:p>
          <a:p>
            <a:pPr lvl="1"/>
            <a:r>
              <a:rPr lang="en-US" dirty="0" smtClean="0"/>
              <a:t>Maintenance of institutional support- underway</a:t>
            </a:r>
          </a:p>
          <a:p>
            <a:pPr lvl="1"/>
            <a:r>
              <a:rPr lang="en-US" dirty="0" smtClean="0"/>
              <a:t>Team of custodians- established</a:t>
            </a:r>
          </a:p>
          <a:p>
            <a:pPr lvl="1"/>
            <a:r>
              <a:rPr lang="en-US" dirty="0" smtClean="0"/>
              <a:t>Training and education- intake process established; coordinated approach established</a:t>
            </a:r>
          </a:p>
          <a:p>
            <a:pPr lvl="1"/>
            <a:r>
              <a:rPr lang="en-US" dirty="0" smtClean="0"/>
              <a:t>Regulatory compliant uses of the data- IRB review required</a:t>
            </a:r>
            <a:br>
              <a:rPr lang="en-US" dirty="0" smtClean="0"/>
            </a:br>
            <a:endParaRPr lang="en-US" dirty="0"/>
          </a:p>
        </p:txBody>
      </p:sp>
    </p:spTree>
    <p:extLst>
      <p:ext uri="{BB962C8B-B14F-4D97-AF65-F5344CB8AC3E}">
        <p14:creationId xmlns:p14="http://schemas.microsoft.com/office/powerpoint/2010/main" val="56268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2611975" y="76839"/>
            <a:ext cx="9580025" cy="4702629"/>
          </a:xfrm>
        </p:spPr>
      </p:pic>
      <p:sp>
        <p:nvSpPr>
          <p:cNvPr id="2" name="Title 1"/>
          <p:cNvSpPr>
            <a:spLocks noGrp="1"/>
          </p:cNvSpPr>
          <p:nvPr>
            <p:ph type="ctrTitle" idx="4294967295"/>
          </p:nvPr>
        </p:nvSpPr>
        <p:spPr>
          <a:xfrm>
            <a:off x="0" y="173420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497205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Tree>
    <p:extLst>
      <p:ext uri="{BB962C8B-B14F-4D97-AF65-F5344CB8AC3E}">
        <p14:creationId xmlns:p14="http://schemas.microsoft.com/office/powerpoint/2010/main" val="1001851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Define and describe clinical data warehouses</a:t>
            </a:r>
          </a:p>
          <a:p>
            <a:r>
              <a:rPr lang="en-US" dirty="0" smtClean="0"/>
              <a:t>Provide examples of data warehouse uses in medicine and public health</a:t>
            </a:r>
          </a:p>
          <a:p>
            <a:r>
              <a:rPr lang="en-US" dirty="0" smtClean="0"/>
              <a:t>Describe the connection between data warehousing and Big Data</a:t>
            </a:r>
          </a:p>
          <a:p>
            <a:r>
              <a:rPr lang="en-US" dirty="0" smtClean="0"/>
              <a:t>Challenges of building a clinical data warehouse (legal, architectural, procedural)</a:t>
            </a:r>
          </a:p>
          <a:p>
            <a:r>
              <a:rPr lang="en-US" dirty="0" smtClean="0"/>
              <a:t>Limitations of warehouse projects</a:t>
            </a:r>
          </a:p>
          <a:p>
            <a:r>
              <a:rPr lang="en-US" dirty="0" smtClean="0"/>
              <a:t>Birth and development of an OUHSC CDW</a:t>
            </a:r>
          </a:p>
          <a:p>
            <a:r>
              <a:rPr lang="en-US" dirty="0" smtClean="0"/>
              <a:t>Brief demonstration of </a:t>
            </a:r>
            <a:r>
              <a:rPr lang="en-US" dirty="0"/>
              <a:t>t</a:t>
            </a:r>
            <a:r>
              <a:rPr lang="en-US" dirty="0" smtClean="0"/>
              <a:t>wo </a:t>
            </a:r>
            <a:r>
              <a:rPr lang="en-US" dirty="0"/>
              <a:t>i</a:t>
            </a:r>
            <a:r>
              <a:rPr lang="en-US" dirty="0" smtClean="0"/>
              <a:t>nitial </a:t>
            </a:r>
            <a:r>
              <a:rPr lang="en-US" dirty="0"/>
              <a:t>p</a:t>
            </a:r>
            <a:r>
              <a:rPr lang="en-US" dirty="0" smtClean="0"/>
              <a:t>ilot </a:t>
            </a:r>
            <a:r>
              <a:rPr lang="en-US" dirty="0"/>
              <a:t>p</a:t>
            </a:r>
            <a:r>
              <a:rPr lang="en-US" dirty="0" smtClean="0"/>
              <a:t>rojects</a:t>
            </a:r>
          </a:p>
          <a:p>
            <a:r>
              <a:rPr lang="en-US" dirty="0" smtClean="0"/>
              <a:t>Future directions for the OUHSC CDW</a:t>
            </a:r>
            <a:endParaRPr lang="en-US" dirty="0"/>
          </a:p>
        </p:txBody>
      </p:sp>
    </p:spTree>
    <p:extLst>
      <p:ext uri="{BB962C8B-B14F-4D97-AF65-F5344CB8AC3E}">
        <p14:creationId xmlns:p14="http://schemas.microsoft.com/office/powerpoint/2010/main" val="1115073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lstStyle/>
          <a:p>
            <a:r>
              <a:rPr lang="en-US" dirty="0"/>
              <a:t>Benefits over ad-hoc EMR Extracts</a:t>
            </a:r>
          </a:p>
        </p:txBody>
      </p:sp>
      <p:sp>
        <p:nvSpPr>
          <p:cNvPr id="3" name="Content Placeholder 2"/>
          <p:cNvSpPr>
            <a:spLocks noGrp="1"/>
          </p:cNvSpPr>
          <p:nvPr>
            <p:ph idx="4294967295"/>
          </p:nvPr>
        </p:nvSpPr>
        <p:spPr>
          <a:xfrm>
            <a:off x="723900" y="1597025"/>
            <a:ext cx="11169650" cy="4351338"/>
          </a:xfrm>
        </p:spPr>
        <p:txBody>
          <a:bodyPr>
            <a:noAutofit/>
          </a:bodyPr>
          <a:lstStyle/>
          <a:p>
            <a:r>
              <a:rPr lang="en-US" sz="2800" dirty="0" smtClean="0"/>
              <a:t>In contrast to the current approach of using EMR data in research &amp; QA, this </a:t>
            </a:r>
            <a:r>
              <a:rPr lang="en-US" sz="2800" dirty="0"/>
              <a:t>new </a:t>
            </a:r>
            <a:r>
              <a:rPr lang="en-US" sz="2800" dirty="0" smtClean="0"/>
              <a:t>system provides:</a:t>
            </a:r>
            <a:endParaRPr lang="en-US" sz="2800" dirty="0"/>
          </a:p>
          <a:p>
            <a:pPr marL="236538" indent="-236538">
              <a:buFont typeface="Arial" panose="020B0604020202020204" pitchFamily="34" charset="0"/>
              <a:buChar char="•"/>
            </a:pPr>
            <a:r>
              <a:rPr lang="en-US" sz="2800" dirty="0" smtClean="0"/>
              <a:t>Coordinated </a:t>
            </a:r>
            <a:r>
              <a:rPr lang="en-US" sz="2800" dirty="0"/>
              <a:t>datasets across sources (combining patients and variables)</a:t>
            </a:r>
          </a:p>
          <a:p>
            <a:pPr marL="236538" indent="-236538">
              <a:buFont typeface="Arial" panose="020B0604020202020204" pitchFamily="34" charset="0"/>
              <a:buChar char="•"/>
            </a:pPr>
            <a:r>
              <a:rPr lang="en-US" sz="2800" dirty="0" smtClean="0"/>
              <a:t>Automated </a:t>
            </a:r>
            <a:r>
              <a:rPr lang="en-US" sz="2800" dirty="0"/>
              <a:t>updates to datasets (important for on-going QA)</a:t>
            </a:r>
          </a:p>
          <a:p>
            <a:pPr marL="236538" indent="-236538">
              <a:buFont typeface="Arial" panose="020B0604020202020204" pitchFamily="34" charset="0"/>
              <a:buChar char="•"/>
            </a:pPr>
            <a:r>
              <a:rPr lang="en-US" sz="2800" dirty="0" smtClean="0"/>
              <a:t>More </a:t>
            </a:r>
            <a:r>
              <a:rPr lang="en-US" sz="2800" dirty="0"/>
              <a:t>streamlined IRB approval </a:t>
            </a:r>
            <a:r>
              <a:rPr lang="en-US" sz="2800" dirty="0" smtClean="0"/>
              <a:t>(hopefully</a:t>
            </a:r>
            <a:r>
              <a:rPr lang="en-US" sz="2800" dirty="0"/>
              <a:t>)</a:t>
            </a:r>
          </a:p>
          <a:p>
            <a:pPr marL="236538" indent="-236538">
              <a:buFont typeface="Arial" panose="020B0604020202020204" pitchFamily="34" charset="0"/>
              <a:buChar char="•"/>
            </a:pPr>
            <a:r>
              <a:rPr lang="en-US" sz="2800" dirty="0" smtClean="0"/>
              <a:t>More </a:t>
            </a:r>
            <a:r>
              <a:rPr lang="en-US" sz="2800" dirty="0"/>
              <a:t>secure delivery through REDCap (instead of loose Excel files)</a:t>
            </a:r>
          </a:p>
          <a:p>
            <a:pPr marL="236538" indent="-236538">
              <a:buFont typeface="Arial" panose="020B0604020202020204" pitchFamily="34" charset="0"/>
              <a:buChar char="•"/>
            </a:pPr>
            <a:r>
              <a:rPr lang="en-US" sz="2800" dirty="0" smtClean="0"/>
              <a:t>More </a:t>
            </a:r>
            <a:r>
              <a:rPr lang="en-US" sz="2800" dirty="0"/>
              <a:t>consistent experience for multiple research/QA investigations</a:t>
            </a:r>
            <a:endParaRPr lang="en-US" sz="2800" dirty="0" smtClean="0"/>
          </a:p>
        </p:txBody>
      </p:sp>
    </p:spTree>
    <p:extLst>
      <p:ext uri="{BB962C8B-B14F-4D97-AF65-F5344CB8AC3E}">
        <p14:creationId xmlns:p14="http://schemas.microsoft.com/office/powerpoint/2010/main" val="3537802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963" y="130242"/>
            <a:ext cx="10058400" cy="830262"/>
          </a:xfrm>
        </p:spPr>
        <p:txBody>
          <a:bodyPr/>
          <a:lstStyle/>
          <a:p>
            <a:r>
              <a:rPr lang="en-US" dirty="0" smtClean="0"/>
              <a:t>Overall Goals</a:t>
            </a:r>
            <a:endParaRPr lang="en-US" dirty="0"/>
          </a:p>
        </p:txBody>
      </p:sp>
      <p:sp>
        <p:nvSpPr>
          <p:cNvPr id="3" name="Content Placeholder 2"/>
          <p:cNvSpPr>
            <a:spLocks noGrp="1"/>
          </p:cNvSpPr>
          <p:nvPr>
            <p:ph idx="4294967295"/>
          </p:nvPr>
        </p:nvSpPr>
        <p:spPr>
          <a:xfrm>
            <a:off x="0" y="2674044"/>
            <a:ext cx="11436350" cy="3657600"/>
          </a:xfrm>
        </p:spPr>
        <p:txBody>
          <a:bodyPr>
            <a:noAutofit/>
          </a:bodyPr>
          <a:lstStyle/>
          <a:p>
            <a:pPr marL="508000" indent="-508000">
              <a:buFont typeface="Courier New" panose="02070309020205020404" pitchFamily="49" charset="0"/>
              <a:buChar char="o"/>
            </a:pPr>
            <a:r>
              <a:rPr lang="en-US" sz="3000" dirty="0" smtClean="0"/>
              <a:t>Existing investigations</a:t>
            </a:r>
            <a:br>
              <a:rPr lang="en-US" sz="3000" dirty="0" smtClean="0"/>
            </a:br>
            <a:r>
              <a:rPr lang="en-US" sz="3000" dirty="0" smtClean="0"/>
              <a:t>can proceed quicker</a:t>
            </a:r>
            <a:br>
              <a:rPr lang="en-US" sz="3000" dirty="0" smtClean="0"/>
            </a:br>
            <a:r>
              <a:rPr lang="en-US" sz="3000" dirty="0" smtClean="0"/>
              <a:t>and </a:t>
            </a:r>
            <a:r>
              <a:rPr lang="en-US" sz="3000" dirty="0"/>
              <a:t>more </a:t>
            </a:r>
            <a:r>
              <a:rPr lang="en-US" sz="3000" dirty="0" smtClean="0"/>
              <a:t/>
            </a:r>
            <a:br>
              <a:rPr lang="en-US" sz="3000" dirty="0" smtClean="0"/>
            </a:br>
            <a:r>
              <a:rPr lang="en-US" sz="3000" dirty="0" smtClean="0"/>
              <a:t>frequently</a:t>
            </a:r>
            <a:r>
              <a:rPr lang="en-US" sz="3000" dirty="0"/>
              <a:t>.</a:t>
            </a:r>
          </a:p>
          <a:p>
            <a:pPr marL="508000" indent="-508000">
              <a:buFont typeface="Courier New" panose="02070309020205020404" pitchFamily="49" charset="0"/>
              <a:buChar char="o"/>
            </a:pPr>
            <a:r>
              <a:rPr lang="en-US" sz="3000" dirty="0"/>
              <a:t>The process is more user-friendly and consistent across different investigations &amp; EMRs.</a:t>
            </a:r>
          </a:p>
          <a:p>
            <a:pPr marL="508000" indent="-508000">
              <a:buFont typeface="Courier New" panose="02070309020205020404" pitchFamily="49" charset="0"/>
              <a:buChar char="o"/>
            </a:pPr>
            <a:r>
              <a:rPr lang="en-US" sz="3000" dirty="0" smtClean="0"/>
              <a:t>More </a:t>
            </a:r>
            <a:r>
              <a:rPr lang="en-US" sz="3000" dirty="0"/>
              <a:t>complicated investigation are possible (by combining patients &amp; measurements across data sources</a:t>
            </a:r>
            <a:r>
              <a:rPr lang="en-US" sz="3000" dirty="0" smtClean="0"/>
              <a:t>).</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961" y="0"/>
            <a:ext cx="8359040" cy="4103274"/>
          </a:xfrm>
          <a:prstGeom prst="rect">
            <a:avLst/>
          </a:prstGeom>
        </p:spPr>
      </p:pic>
    </p:spTree>
    <p:extLst>
      <p:ext uri="{BB962C8B-B14F-4D97-AF65-F5344CB8AC3E}">
        <p14:creationId xmlns:p14="http://schemas.microsoft.com/office/powerpoint/2010/main" val="2931397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34937"/>
            <a:ext cx="5604933" cy="1386501"/>
          </a:xfrm>
        </p:spPr>
        <p:txBody>
          <a:bodyPr>
            <a:normAutofit/>
          </a:bodyPr>
          <a:lstStyle/>
          <a:p>
            <a:r>
              <a:rPr lang="en-US" dirty="0" smtClean="0"/>
              <a:t>Instantiation</a:t>
            </a:r>
            <a:br>
              <a:rPr lang="en-US" dirty="0" smtClean="0"/>
            </a:br>
            <a:r>
              <a:rPr lang="en-US" dirty="0" smtClean="0"/>
              <a:t>Activities</a:t>
            </a:r>
            <a:endParaRPr lang="en-US" dirty="0"/>
          </a:p>
        </p:txBody>
      </p:sp>
      <p:sp>
        <p:nvSpPr>
          <p:cNvPr id="3" name="Content Placeholder 2"/>
          <p:cNvSpPr>
            <a:spLocks noGrp="1"/>
          </p:cNvSpPr>
          <p:nvPr>
            <p:ph idx="4294967295"/>
          </p:nvPr>
        </p:nvSpPr>
        <p:spPr>
          <a:xfrm>
            <a:off x="0" y="2182265"/>
            <a:ext cx="11893550" cy="4193133"/>
          </a:xfrm>
        </p:spPr>
        <p:txBody>
          <a:bodyPr>
            <a:noAutofit/>
          </a:bodyPr>
          <a:lstStyle/>
          <a:p>
            <a:pPr marL="0" indent="0">
              <a:buNone/>
            </a:pPr>
            <a:r>
              <a:rPr lang="en-US" sz="3200" dirty="0"/>
              <a:t>Creating and </a:t>
            </a:r>
            <a:r>
              <a:rPr lang="en-US" sz="3200" dirty="0" smtClean="0"/>
              <a:t>maintaining</a:t>
            </a:r>
            <a:br>
              <a:rPr lang="en-US" sz="3200" dirty="0" smtClean="0"/>
            </a:br>
            <a:r>
              <a:rPr lang="en-US" sz="3200" dirty="0" smtClean="0"/>
              <a:t>the </a:t>
            </a:r>
            <a:r>
              <a:rPr lang="en-US" sz="3200" dirty="0"/>
              <a:t> </a:t>
            </a:r>
            <a:r>
              <a:rPr lang="en-US" sz="3200" dirty="0" smtClean="0"/>
              <a:t>warehouse </a:t>
            </a:r>
            <a:r>
              <a:rPr lang="en-US" sz="3200" dirty="0"/>
              <a:t>ecosystem </a:t>
            </a:r>
            <a:r>
              <a:rPr lang="en-US" sz="3200" dirty="0" smtClean="0"/>
              <a:t/>
            </a:r>
            <a:br>
              <a:rPr lang="en-US" sz="3200" dirty="0" smtClean="0"/>
            </a:br>
            <a:r>
              <a:rPr lang="en-US" sz="3200" dirty="0" smtClean="0"/>
              <a:t>involves </a:t>
            </a:r>
            <a:r>
              <a:rPr lang="en-US" sz="3200" dirty="0"/>
              <a:t>three </a:t>
            </a:r>
            <a:r>
              <a:rPr lang="en-US" sz="3200" dirty="0" smtClean="0"/>
              <a:t>different</a:t>
            </a:r>
            <a:br>
              <a:rPr lang="en-US" sz="3200" dirty="0" smtClean="0"/>
            </a:br>
            <a:r>
              <a:rPr lang="en-US" sz="3200" dirty="0" smtClean="0"/>
              <a:t>levels:</a:t>
            </a:r>
            <a:br>
              <a:rPr lang="en-US" sz="3200" dirty="0" smtClean="0"/>
            </a:br>
            <a:endParaRPr lang="en-US" sz="3200" dirty="0"/>
          </a:p>
          <a:p>
            <a:pPr marL="228600" indent="-228600">
              <a:buFont typeface="Arial" panose="020B0604020202020204" pitchFamily="34" charset="0"/>
              <a:buChar char="•"/>
            </a:pPr>
            <a:r>
              <a:rPr lang="en-US" sz="3200" b="1" dirty="0" smtClean="0"/>
              <a:t>Ecosystem</a:t>
            </a:r>
            <a:r>
              <a:rPr lang="en-US" sz="3200" dirty="0" smtClean="0"/>
              <a:t> </a:t>
            </a:r>
            <a:r>
              <a:rPr lang="en-US" sz="2400" dirty="0"/>
              <a:t>(</a:t>
            </a:r>
            <a:r>
              <a:rPr lang="en-US" sz="2400" dirty="0" err="1"/>
              <a:t>eg</a:t>
            </a:r>
            <a:r>
              <a:rPr lang="en-US" sz="2400" dirty="0"/>
              <a:t>, configuring the database VM)</a:t>
            </a:r>
          </a:p>
          <a:p>
            <a:pPr marL="228600" indent="-228600">
              <a:buFont typeface="Arial" panose="020B0604020202020204" pitchFamily="34" charset="0"/>
              <a:buChar char="•"/>
            </a:pPr>
            <a:r>
              <a:rPr lang="en-US" sz="3200" b="1" dirty="0" smtClean="0"/>
              <a:t>Data source </a:t>
            </a:r>
            <a:r>
              <a:rPr lang="en-US" sz="2400" dirty="0"/>
              <a:t>(</a:t>
            </a:r>
            <a:r>
              <a:rPr lang="en-US" sz="2400" dirty="0" err="1"/>
              <a:t>eg</a:t>
            </a:r>
            <a:r>
              <a:rPr lang="en-US" sz="2400" dirty="0"/>
              <a:t>, connecting an EMR's feed to the warehouse)</a:t>
            </a:r>
            <a:endParaRPr lang="en-US" sz="3200" dirty="0"/>
          </a:p>
          <a:p>
            <a:pPr marL="228600" indent="-228600">
              <a:buFont typeface="Arial" panose="020B0604020202020204" pitchFamily="34" charset="0"/>
              <a:buChar char="•"/>
            </a:pPr>
            <a:r>
              <a:rPr lang="en-US" sz="3200" b="1" dirty="0" smtClean="0"/>
              <a:t>Project</a:t>
            </a:r>
            <a:r>
              <a:rPr lang="en-US" sz="3200" dirty="0" smtClean="0"/>
              <a:t> </a:t>
            </a:r>
            <a:r>
              <a:rPr lang="en-US" sz="2400" dirty="0"/>
              <a:t>(</a:t>
            </a:r>
            <a:r>
              <a:rPr lang="en-US" sz="2400" dirty="0" err="1"/>
              <a:t>eg</a:t>
            </a:r>
            <a:r>
              <a:rPr lang="en-US" sz="2400" dirty="0"/>
              <a:t>, processing data from specific patients for a single IRB-approved investigation)</a:t>
            </a:r>
            <a:endParaRPr lang="en-US" sz="2400"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875" y="-1"/>
            <a:ext cx="7858126" cy="3857385"/>
          </a:xfrm>
          <a:prstGeom prst="rect">
            <a:avLst/>
          </a:prstGeom>
        </p:spPr>
      </p:pic>
    </p:spTree>
    <p:extLst>
      <p:ext uri="{BB962C8B-B14F-4D97-AF65-F5344CB8AC3E}">
        <p14:creationId xmlns:p14="http://schemas.microsoft.com/office/powerpoint/2010/main" val="2476591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a:t>
            </a:r>
            <a:r>
              <a:rPr lang="en-US" dirty="0"/>
              <a:t>Ecosystem</a:t>
            </a:r>
          </a:p>
        </p:txBody>
      </p:sp>
      <p:sp>
        <p:nvSpPr>
          <p:cNvPr id="3" name="Content Placeholder 2"/>
          <p:cNvSpPr>
            <a:spLocks noGrp="1"/>
          </p:cNvSpPr>
          <p:nvPr>
            <p:ph idx="4294967295"/>
          </p:nvPr>
        </p:nvSpPr>
        <p:spPr>
          <a:xfrm>
            <a:off x="259080" y="1257300"/>
            <a:ext cx="11634470" cy="5135880"/>
          </a:xfrm>
        </p:spPr>
        <p:txBody>
          <a:bodyPr>
            <a:noAutofit/>
          </a:bodyPr>
          <a:lstStyle/>
          <a:p>
            <a:pPr marL="0" indent="0">
              <a:buNone/>
            </a:pPr>
            <a:r>
              <a:rPr lang="en-US" sz="2800" dirty="0"/>
              <a:t>These steps are required for the overall ecosystem.  This work is required once for our </a:t>
            </a:r>
            <a:r>
              <a:rPr lang="en-US" sz="2800" b="1" dirty="0" smtClean="0"/>
              <a:t>campus</a:t>
            </a:r>
            <a:r>
              <a:rPr lang="en-US" sz="2800" dirty="0" smtClean="0"/>
              <a:t>, </a:t>
            </a:r>
            <a:r>
              <a:rPr lang="en-US" sz="2800" dirty="0"/>
              <a:t>and doesn't need to be replicated for each additional data sources or investigation.</a:t>
            </a:r>
          </a:p>
          <a:p>
            <a:pPr marL="342900" indent="-342900">
              <a:buFont typeface="+mj-lt"/>
              <a:buAutoNum type="arabicPeriod"/>
            </a:pPr>
            <a:r>
              <a:rPr lang="en-US" sz="2800" dirty="0" smtClean="0"/>
              <a:t>Planning </a:t>
            </a:r>
            <a:r>
              <a:rPr lang="en-US" sz="2800" dirty="0"/>
              <a:t>meetings with Campus IT and shared </a:t>
            </a:r>
            <a:r>
              <a:rPr lang="en-US" sz="2800" dirty="0" smtClean="0"/>
              <a:t>services</a:t>
            </a:r>
            <a:endParaRPr lang="en-US" sz="2800" dirty="0"/>
          </a:p>
          <a:p>
            <a:pPr marL="342900" indent="-342900">
              <a:buFont typeface="+mj-lt"/>
              <a:buAutoNum type="arabicPeriod"/>
            </a:pPr>
            <a:r>
              <a:rPr lang="en-US" sz="2800" dirty="0" smtClean="0"/>
              <a:t>Campus </a:t>
            </a:r>
            <a:r>
              <a:rPr lang="en-US" sz="2800" dirty="0"/>
              <a:t>IT security review (and annual re-reviews</a:t>
            </a:r>
            <a:r>
              <a:rPr lang="en-US" sz="2800" dirty="0" smtClean="0"/>
              <a:t>)</a:t>
            </a:r>
            <a:endParaRPr lang="en-US" sz="2800" dirty="0"/>
          </a:p>
          <a:p>
            <a:pPr marL="342900" indent="-342900">
              <a:buFont typeface="+mj-lt"/>
              <a:buAutoNum type="arabicPeriod"/>
            </a:pPr>
            <a:r>
              <a:rPr lang="en-US" sz="2800" dirty="0" smtClean="0"/>
              <a:t>Creating </a:t>
            </a:r>
            <a:r>
              <a:rPr lang="en-US" sz="2800" dirty="0"/>
              <a:t>multiple VMs (virtual machines</a:t>
            </a:r>
            <a:r>
              <a:rPr lang="en-US" sz="2800" dirty="0" smtClean="0"/>
              <a:t>) </a:t>
            </a:r>
          </a:p>
          <a:p>
            <a:pPr marL="342900" indent="-342900">
              <a:buFont typeface="+mj-lt"/>
              <a:buAutoNum type="arabicPeriod"/>
            </a:pPr>
            <a:r>
              <a:rPr lang="en-US" sz="2800" dirty="0" smtClean="0"/>
              <a:t>Installing </a:t>
            </a:r>
            <a:r>
              <a:rPr lang="en-US" sz="2800" dirty="0"/>
              <a:t>and patching software on </a:t>
            </a:r>
            <a:r>
              <a:rPr lang="en-US" sz="2800" dirty="0" smtClean="0"/>
              <a:t/>
            </a:r>
            <a:br>
              <a:rPr lang="en-US" sz="2800" dirty="0" smtClean="0"/>
            </a:br>
            <a:r>
              <a:rPr lang="en-US" sz="2800" dirty="0" smtClean="0"/>
              <a:t>each machine</a:t>
            </a:r>
          </a:p>
          <a:p>
            <a:pPr marL="342900" indent="-342900">
              <a:buFont typeface="+mj-lt"/>
              <a:buAutoNum type="arabicPeriod"/>
            </a:pPr>
            <a:r>
              <a:rPr lang="en-US" sz="2800" dirty="0" smtClean="0"/>
              <a:t>Establish </a:t>
            </a:r>
            <a:r>
              <a:rPr lang="en-US" sz="2800" dirty="0"/>
              <a:t>and maintaining secure connections between the </a:t>
            </a:r>
            <a:r>
              <a:rPr lang="en-US" sz="2800" dirty="0" smtClean="0"/>
              <a:t>2</a:t>
            </a:r>
            <a:r>
              <a:rPr lang="en-US" sz="2800" baseline="30000" dirty="0" smtClean="0"/>
              <a:t>nd</a:t>
            </a:r>
            <a:r>
              <a:rPr lang="en-US" sz="2800" dirty="0" smtClean="0"/>
              <a:t>-5</a:t>
            </a:r>
            <a:r>
              <a:rPr lang="en-US" sz="2800" baseline="30000" dirty="0" smtClean="0"/>
              <a:t>th</a:t>
            </a:r>
            <a:r>
              <a:rPr lang="en-US" sz="2800" dirty="0" smtClean="0"/>
              <a:t>  cols.</a:t>
            </a:r>
          </a:p>
          <a:p>
            <a:pPr marL="342900" indent="-342900">
              <a:buFont typeface="+mj-lt"/>
              <a:buAutoNum type="arabicPeriod"/>
            </a:pPr>
            <a:r>
              <a:rPr lang="en-US" sz="2800" dirty="0" smtClean="0"/>
              <a:t>Assembling </a:t>
            </a:r>
            <a:r>
              <a:rPr lang="en-US" sz="2800" dirty="0"/>
              <a:t>team </a:t>
            </a:r>
            <a:r>
              <a:rPr lang="en-US" sz="2800" dirty="0" smtClean="0"/>
              <a:t>(DBA, EMR reporter, REDCap admin, statistician)</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812" y="3160395"/>
            <a:ext cx="4226188" cy="2074545"/>
          </a:xfrm>
          <a:prstGeom prst="rect">
            <a:avLst/>
          </a:prstGeom>
        </p:spPr>
      </p:pic>
    </p:spTree>
    <p:extLst>
      <p:ext uri="{BB962C8B-B14F-4D97-AF65-F5344CB8AC3E}">
        <p14:creationId xmlns:p14="http://schemas.microsoft.com/office/powerpoint/2010/main" val="1235433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1982994" cy="643391"/>
          </a:xfrm>
        </p:spPr>
        <p:txBody>
          <a:bodyPr>
            <a:normAutofit fontScale="90000"/>
          </a:bodyPr>
          <a:lstStyle/>
          <a:p>
            <a:pPr algn="ctr"/>
            <a:r>
              <a:rPr lang="en-US" dirty="0" smtClean="0"/>
              <a:t>Requirements Per </a:t>
            </a:r>
            <a:r>
              <a:rPr lang="en-US" dirty="0"/>
              <a:t>Data Source</a:t>
            </a:r>
          </a:p>
        </p:txBody>
      </p:sp>
      <p:sp>
        <p:nvSpPr>
          <p:cNvPr id="3" name="Content Placeholder 2"/>
          <p:cNvSpPr>
            <a:spLocks noGrp="1"/>
          </p:cNvSpPr>
          <p:nvPr>
            <p:ph idx="4294967295"/>
          </p:nvPr>
        </p:nvSpPr>
        <p:spPr>
          <a:xfrm>
            <a:off x="259080" y="636814"/>
            <a:ext cx="11634470" cy="5756366"/>
          </a:xfrm>
        </p:spPr>
        <p:txBody>
          <a:bodyPr>
            <a:noAutofit/>
          </a:bodyPr>
          <a:lstStyle/>
          <a:p>
            <a:pPr marL="0" indent="0">
              <a:buNone/>
            </a:pPr>
            <a:r>
              <a:rPr lang="en-US" sz="2800" dirty="0"/>
              <a:t>Necessary for each data source (</a:t>
            </a:r>
            <a:r>
              <a:rPr lang="en-US" sz="2800" dirty="0" err="1"/>
              <a:t>eg</a:t>
            </a:r>
            <a:r>
              <a:rPr lang="en-US" sz="2800" dirty="0"/>
              <a:t>, once for Centricity, once for </a:t>
            </a:r>
            <a:r>
              <a:rPr lang="en-US" sz="2800" dirty="0" err="1" smtClean="0"/>
              <a:t>Meditech</a:t>
            </a:r>
            <a:r>
              <a:rPr lang="en-US" sz="2800" dirty="0" smtClean="0"/>
              <a:t>…)</a:t>
            </a:r>
            <a:endParaRPr lang="en-US" sz="2800" dirty="0"/>
          </a:p>
          <a:p>
            <a:pPr marL="457200" indent="-457200">
              <a:buFont typeface="+mj-lt"/>
              <a:buAutoNum type="arabicPeriod"/>
            </a:pPr>
            <a:r>
              <a:rPr lang="en-US" sz="2800" dirty="0" smtClean="0"/>
              <a:t>Agreement </a:t>
            </a:r>
            <a:r>
              <a:rPr lang="en-US" sz="2800" dirty="0"/>
              <a:t>with data source owner.</a:t>
            </a:r>
          </a:p>
          <a:p>
            <a:pPr marL="457200" indent="-457200">
              <a:buFont typeface="+mj-lt"/>
              <a:buAutoNum type="arabicPeriod"/>
            </a:pPr>
            <a:r>
              <a:rPr lang="en-US" sz="2800" dirty="0" smtClean="0"/>
              <a:t>Establish </a:t>
            </a:r>
            <a:r>
              <a:rPr lang="en-US" sz="2800" dirty="0"/>
              <a:t>a periodic automated data feed</a:t>
            </a:r>
            <a:r>
              <a:rPr lang="en-US" sz="2800" dirty="0" smtClean="0"/>
              <a:t>. </a:t>
            </a:r>
          </a:p>
          <a:p>
            <a:pPr marL="457200" indent="-457200">
              <a:buFont typeface="+mj-lt"/>
              <a:buAutoNum type="arabicPeriod"/>
            </a:pPr>
            <a:r>
              <a:rPr lang="en-US" sz="2800" dirty="0" smtClean="0"/>
              <a:t>Secure </a:t>
            </a:r>
            <a:r>
              <a:rPr lang="en-US" sz="2800" dirty="0"/>
              <a:t>licenses for GUI and specialized software (</a:t>
            </a:r>
            <a:r>
              <a:rPr lang="en-US" sz="2800" dirty="0" err="1"/>
              <a:t>eg</a:t>
            </a:r>
            <a:r>
              <a:rPr lang="en-US" sz="2800" dirty="0"/>
              <a:t>, Crystal Reports &amp; Centricity front-end).</a:t>
            </a:r>
          </a:p>
          <a:p>
            <a:pPr marL="457200" indent="-457200">
              <a:buFont typeface="+mj-lt"/>
              <a:buAutoNum type="arabicPeriod"/>
            </a:pPr>
            <a:r>
              <a:rPr lang="en-US" sz="2800" dirty="0" smtClean="0"/>
              <a:t>Learn </a:t>
            </a:r>
            <a:r>
              <a:rPr lang="en-US" sz="2800" dirty="0"/>
              <a:t>data source</a:t>
            </a:r>
            <a:r>
              <a:rPr lang="en-US" sz="2800" dirty="0" smtClean="0"/>
              <a:t>.</a:t>
            </a:r>
            <a:endParaRPr lang="en-US" sz="2800" dirty="0"/>
          </a:p>
          <a:p>
            <a:pPr marL="685800" lvl="1" indent="-228600"/>
            <a:r>
              <a:rPr lang="en-US" sz="2600" dirty="0" smtClean="0"/>
              <a:t>Database </a:t>
            </a:r>
            <a:r>
              <a:rPr lang="en-US" sz="2600" dirty="0"/>
              <a:t>schema </a:t>
            </a:r>
          </a:p>
          <a:p>
            <a:pPr marL="685800" lvl="1" indent="-228600"/>
            <a:r>
              <a:rPr lang="en-US" sz="2600" dirty="0" smtClean="0"/>
              <a:t>Sampling plan (and source of </a:t>
            </a:r>
            <a:r>
              <a:rPr lang="en-US" sz="2600" dirty="0" err="1" smtClean="0"/>
              <a:t>missingness</a:t>
            </a:r>
            <a:r>
              <a:rPr lang="en-US" sz="2600" dirty="0" smtClean="0"/>
              <a:t>)</a:t>
            </a:r>
            <a:endParaRPr lang="en-US" sz="2600" dirty="0"/>
          </a:p>
          <a:p>
            <a:pPr marL="457200" indent="-457200">
              <a:buFont typeface="+mj-lt"/>
              <a:buAutoNum type="arabicPeriod"/>
            </a:pPr>
            <a:r>
              <a:rPr lang="en-US" sz="2800" dirty="0" smtClean="0"/>
              <a:t>Write </a:t>
            </a:r>
            <a:r>
              <a:rPr lang="en-US" sz="2800" dirty="0"/>
              <a:t>code to</a:t>
            </a:r>
            <a:r>
              <a:rPr lang="en-US" sz="2800" dirty="0" smtClean="0"/>
              <a:t>:</a:t>
            </a:r>
            <a:endParaRPr lang="en-US" sz="2800" dirty="0"/>
          </a:p>
          <a:p>
            <a:pPr marL="685800" lvl="1" indent="-228600"/>
            <a:r>
              <a:rPr lang="en-US" sz="2600" dirty="0" smtClean="0"/>
              <a:t>Transform </a:t>
            </a:r>
            <a:r>
              <a:rPr lang="en-US" sz="2600" dirty="0"/>
              <a:t>EAV schema into warehouse-friendly schema</a:t>
            </a:r>
            <a:r>
              <a:rPr lang="en-US" sz="2600" dirty="0" smtClean="0"/>
              <a:t>.</a:t>
            </a:r>
          </a:p>
          <a:p>
            <a:pPr marL="685800" lvl="1" indent="-228600"/>
            <a:r>
              <a:rPr lang="en-US" sz="2600" dirty="0" smtClean="0"/>
              <a:t>Combine </a:t>
            </a:r>
            <a:r>
              <a:rPr lang="en-US" sz="2600" dirty="0"/>
              <a:t>measures from different data sources</a:t>
            </a:r>
          </a:p>
          <a:p>
            <a:pPr marL="685800" lvl="1" indent="-228600"/>
            <a:r>
              <a:rPr lang="en-US" sz="2600" dirty="0" smtClean="0"/>
              <a:t>Link </a:t>
            </a:r>
            <a:r>
              <a:rPr lang="en-US" sz="2600" dirty="0"/>
              <a:t>clients from different data sources</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1189" y="2789987"/>
            <a:ext cx="4960812" cy="2435156"/>
          </a:xfrm>
          <a:prstGeom prst="rect">
            <a:avLst/>
          </a:prstGeom>
        </p:spPr>
      </p:pic>
    </p:spTree>
    <p:extLst>
      <p:ext uri="{BB962C8B-B14F-4D97-AF65-F5344CB8AC3E}">
        <p14:creationId xmlns:p14="http://schemas.microsoft.com/office/powerpoint/2010/main" val="2187317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1982994" cy="643391"/>
          </a:xfrm>
        </p:spPr>
        <p:txBody>
          <a:bodyPr>
            <a:normAutofit fontScale="90000"/>
          </a:bodyPr>
          <a:lstStyle/>
          <a:p>
            <a:pPr algn="ctr"/>
            <a:r>
              <a:rPr lang="en-US" dirty="0" smtClean="0"/>
              <a:t>Centricity Requirements Timeline</a:t>
            </a:r>
            <a:endParaRPr lang="en-US" dirty="0"/>
          </a:p>
        </p:txBody>
      </p:sp>
      <p:sp>
        <p:nvSpPr>
          <p:cNvPr id="3" name="Content Placeholder 2"/>
          <p:cNvSpPr>
            <a:spLocks noGrp="1"/>
          </p:cNvSpPr>
          <p:nvPr>
            <p:ph idx="4294967295"/>
          </p:nvPr>
        </p:nvSpPr>
        <p:spPr>
          <a:xfrm>
            <a:off x="259080" y="636814"/>
            <a:ext cx="11634470" cy="5756366"/>
          </a:xfrm>
        </p:spPr>
        <p:txBody>
          <a:bodyPr>
            <a:noAutofit/>
          </a:bodyPr>
          <a:lstStyle/>
          <a:p>
            <a:pPr marL="0" indent="0">
              <a:buNone/>
            </a:pPr>
            <a:r>
              <a:rPr lang="en-US" sz="2800" dirty="0"/>
              <a:t>Necessary for each data </a:t>
            </a:r>
            <a:r>
              <a:rPr lang="en-US" sz="2800" dirty="0" smtClean="0"/>
              <a:t>source</a:t>
            </a:r>
          </a:p>
          <a:p>
            <a:pPr marL="457200" indent="-457200">
              <a:buFont typeface="+mj-lt"/>
              <a:buAutoNum type="arabicPeriod"/>
            </a:pPr>
            <a:r>
              <a:rPr lang="en-US" sz="2800" dirty="0" smtClean="0"/>
              <a:t>Agreement with data source owner: </a:t>
            </a:r>
            <a:r>
              <a:rPr lang="en-US" sz="2800" b="1" dirty="0" smtClean="0">
                <a:solidFill>
                  <a:srgbClr val="FFC000"/>
                </a:solidFill>
              </a:rPr>
              <a:t>Feb 2015 - Aug 2015</a:t>
            </a:r>
          </a:p>
          <a:p>
            <a:pPr marL="457200" indent="-457200">
              <a:buFont typeface="+mj-lt"/>
              <a:buAutoNum type="arabicPeriod"/>
            </a:pPr>
            <a:r>
              <a:rPr lang="en-US" sz="2800" dirty="0" smtClean="0"/>
              <a:t>Establish </a:t>
            </a:r>
            <a:r>
              <a:rPr lang="en-US" sz="2800" dirty="0"/>
              <a:t>a periodic automated data </a:t>
            </a:r>
            <a:r>
              <a:rPr lang="en-US" sz="2800" dirty="0" smtClean="0"/>
              <a:t>feed: </a:t>
            </a:r>
            <a:r>
              <a:rPr lang="en-US" sz="2800" b="1" dirty="0" smtClean="0">
                <a:solidFill>
                  <a:srgbClr val="FFC000"/>
                </a:solidFill>
              </a:rPr>
              <a:t>Dec 2015 – Jun 2016</a:t>
            </a:r>
          </a:p>
          <a:p>
            <a:pPr marL="457200" indent="-457200">
              <a:buFont typeface="+mj-lt"/>
              <a:buAutoNum type="arabicPeriod"/>
            </a:pPr>
            <a:r>
              <a:rPr lang="en-US" sz="2800" dirty="0" smtClean="0"/>
              <a:t>Secure </a:t>
            </a:r>
            <a:r>
              <a:rPr lang="en-US" sz="2800" dirty="0"/>
              <a:t>licenses for GUI and specialized software (</a:t>
            </a:r>
            <a:r>
              <a:rPr lang="en-US" sz="2800" dirty="0" err="1"/>
              <a:t>eg</a:t>
            </a:r>
            <a:r>
              <a:rPr lang="en-US" sz="2800" dirty="0"/>
              <a:t>, Crystal Reports &amp; Centricity front-end</a:t>
            </a:r>
            <a:r>
              <a:rPr lang="en-US" sz="2800" dirty="0" smtClean="0"/>
              <a:t>): </a:t>
            </a:r>
            <a:r>
              <a:rPr lang="en-US" sz="2800" b="1" dirty="0" smtClean="0">
                <a:solidFill>
                  <a:srgbClr val="FFC000"/>
                </a:solidFill>
              </a:rPr>
              <a:t>Jan 2016</a:t>
            </a:r>
            <a:endParaRPr lang="en-US" sz="2800" b="1" dirty="0">
              <a:solidFill>
                <a:srgbClr val="FFC000"/>
              </a:solidFill>
            </a:endParaRPr>
          </a:p>
          <a:p>
            <a:pPr marL="457200" indent="-457200">
              <a:buFont typeface="+mj-lt"/>
              <a:buAutoNum type="arabicPeriod"/>
            </a:pPr>
            <a:r>
              <a:rPr lang="en-US" sz="2800" dirty="0" smtClean="0"/>
              <a:t>Learn </a:t>
            </a:r>
            <a:r>
              <a:rPr lang="en-US" sz="2800" dirty="0"/>
              <a:t>data </a:t>
            </a:r>
            <a:r>
              <a:rPr lang="en-US" sz="2800" dirty="0" smtClean="0"/>
              <a:t>source: </a:t>
            </a:r>
            <a:r>
              <a:rPr lang="en-US" sz="2800" b="1" dirty="0" smtClean="0">
                <a:solidFill>
                  <a:srgbClr val="FFC000"/>
                </a:solidFill>
              </a:rPr>
              <a:t>Ongoing</a:t>
            </a:r>
            <a:endParaRPr lang="en-US" sz="2800" b="1" dirty="0">
              <a:solidFill>
                <a:srgbClr val="FFC000"/>
              </a:solidFill>
            </a:endParaRPr>
          </a:p>
          <a:p>
            <a:pPr marL="685800" lvl="1" indent="-228600"/>
            <a:r>
              <a:rPr lang="en-US" sz="2600" dirty="0" smtClean="0"/>
              <a:t>Database schema </a:t>
            </a:r>
            <a:endParaRPr lang="en-US" sz="2600" dirty="0"/>
          </a:p>
          <a:p>
            <a:pPr marL="685800" lvl="1" indent="-228600"/>
            <a:r>
              <a:rPr lang="en-US" sz="2600" dirty="0" smtClean="0"/>
              <a:t>Sampling plan (and source of </a:t>
            </a:r>
            <a:r>
              <a:rPr lang="en-US" sz="2600" dirty="0" err="1" smtClean="0"/>
              <a:t>missingness</a:t>
            </a:r>
            <a:r>
              <a:rPr lang="en-US" sz="2600" dirty="0" smtClean="0"/>
              <a:t>)</a:t>
            </a:r>
            <a:endParaRPr lang="en-US" sz="2600" dirty="0"/>
          </a:p>
          <a:p>
            <a:pPr marL="457200" indent="-457200">
              <a:buFont typeface="+mj-lt"/>
              <a:buAutoNum type="arabicPeriod"/>
            </a:pPr>
            <a:r>
              <a:rPr lang="en-US" sz="2800" dirty="0" smtClean="0"/>
              <a:t>Write </a:t>
            </a:r>
            <a:r>
              <a:rPr lang="en-US" sz="2800" dirty="0"/>
              <a:t>code to</a:t>
            </a:r>
            <a:r>
              <a:rPr lang="en-US" sz="2800" dirty="0" smtClean="0"/>
              <a:t>: </a:t>
            </a:r>
            <a:r>
              <a:rPr lang="en-US" sz="2800" b="1" dirty="0" smtClean="0">
                <a:solidFill>
                  <a:srgbClr val="FFC000"/>
                </a:solidFill>
              </a:rPr>
              <a:t>Ongoing</a:t>
            </a:r>
            <a:endParaRPr lang="en-US" sz="2800" b="1" dirty="0">
              <a:solidFill>
                <a:srgbClr val="FFC000"/>
              </a:solidFill>
            </a:endParaRPr>
          </a:p>
          <a:p>
            <a:pPr marL="685800" lvl="1" indent="-228600"/>
            <a:r>
              <a:rPr lang="en-US" sz="2600" dirty="0" smtClean="0"/>
              <a:t>Transform </a:t>
            </a:r>
            <a:r>
              <a:rPr lang="en-US" sz="2600" dirty="0"/>
              <a:t>EAV schema into warehouse-friendly schema</a:t>
            </a:r>
            <a:r>
              <a:rPr lang="en-US" sz="2600" dirty="0" smtClean="0"/>
              <a:t>.</a:t>
            </a:r>
          </a:p>
          <a:p>
            <a:pPr marL="685800" lvl="1" indent="-228600"/>
            <a:r>
              <a:rPr lang="en-US" sz="2600" dirty="0" smtClean="0"/>
              <a:t>Combine </a:t>
            </a:r>
            <a:r>
              <a:rPr lang="en-US" sz="2600" dirty="0"/>
              <a:t>measures from different data sources</a:t>
            </a:r>
          </a:p>
          <a:p>
            <a:pPr marL="685800" lvl="1" indent="-228600"/>
            <a:r>
              <a:rPr lang="en-US" sz="2600" dirty="0" smtClean="0"/>
              <a:t>Link </a:t>
            </a:r>
            <a:r>
              <a:rPr lang="en-US" sz="2600" dirty="0"/>
              <a:t>clients from different data sources</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1189" y="2789987"/>
            <a:ext cx="4960812" cy="2435156"/>
          </a:xfrm>
          <a:prstGeom prst="rect">
            <a:avLst/>
          </a:prstGeom>
        </p:spPr>
      </p:pic>
    </p:spTree>
    <p:extLst>
      <p:ext uri="{BB962C8B-B14F-4D97-AF65-F5344CB8AC3E}">
        <p14:creationId xmlns:p14="http://schemas.microsoft.com/office/powerpoint/2010/main" val="11687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 y="0"/>
            <a:ext cx="3000375"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59" y="603116"/>
            <a:ext cx="9692362" cy="6254884"/>
          </a:xfrm>
          <a:prstGeom prst="rect">
            <a:avLst/>
          </a:prstGeom>
        </p:spPr>
      </p:pic>
      <p:sp>
        <p:nvSpPr>
          <p:cNvPr id="2" name="Title 1"/>
          <p:cNvSpPr>
            <a:spLocks noGrp="1"/>
          </p:cNvSpPr>
          <p:nvPr>
            <p:ph type="title" idx="4294967295"/>
          </p:nvPr>
        </p:nvSpPr>
        <p:spPr>
          <a:xfrm>
            <a:off x="6050604" y="287338"/>
            <a:ext cx="6141396" cy="830262"/>
          </a:xfrm>
        </p:spPr>
        <p:txBody>
          <a:bodyPr/>
          <a:lstStyle/>
          <a:p>
            <a:r>
              <a:rPr lang="en-US" dirty="0" smtClean="0"/>
              <a:t>Part of Centricity</a:t>
            </a:r>
            <a:endParaRPr lang="en-US" dirty="0"/>
          </a:p>
        </p:txBody>
      </p:sp>
    </p:spTree>
    <p:extLst>
      <p:ext uri="{BB962C8B-B14F-4D97-AF65-F5344CB8AC3E}">
        <p14:creationId xmlns:p14="http://schemas.microsoft.com/office/powerpoint/2010/main" val="3678700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6109" y="-1"/>
            <a:ext cx="10093125" cy="6308203"/>
          </a:xfrm>
          <a:prstGeom prst="rect">
            <a:avLst/>
          </a:prstGeom>
        </p:spPr>
      </p:pic>
    </p:spTree>
    <p:extLst>
      <p:ext uri="{BB962C8B-B14F-4D97-AF65-F5344CB8AC3E}">
        <p14:creationId xmlns:p14="http://schemas.microsoft.com/office/powerpoint/2010/main" val="3228810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4611" y="0"/>
            <a:ext cx="10133477" cy="6333423"/>
          </a:xfrm>
          <a:prstGeom prst="rect">
            <a:avLst/>
          </a:prstGeom>
        </p:spPr>
      </p:pic>
    </p:spTree>
    <p:extLst>
      <p:ext uri="{BB962C8B-B14F-4D97-AF65-F5344CB8AC3E}">
        <p14:creationId xmlns:p14="http://schemas.microsoft.com/office/powerpoint/2010/main" val="4199209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Project/Investigation</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investigation (</a:t>
            </a:r>
            <a:r>
              <a:rPr lang="en-US" sz="2800" dirty="0" err="1"/>
              <a:t>eg</a:t>
            </a:r>
            <a:r>
              <a:rPr lang="en-US" sz="2800" dirty="0"/>
              <a:t>, once for Gillaspy/Weedn, once for </a:t>
            </a:r>
            <a:r>
              <a:rPr lang="en-US" sz="2800" dirty="0" smtClean="0"/>
              <a:t>Miller…)</a:t>
            </a:r>
          </a:p>
          <a:p>
            <a:pPr marL="457200" indent="-457200">
              <a:buFont typeface="+mj-lt"/>
              <a:buAutoNum type="arabicPeriod"/>
            </a:pPr>
            <a:r>
              <a:rPr lang="en-US" sz="2800" dirty="0" smtClean="0"/>
              <a:t>IRB </a:t>
            </a:r>
            <a:r>
              <a:rPr lang="en-US" sz="2800" dirty="0"/>
              <a:t>approval for investigation</a:t>
            </a:r>
          </a:p>
          <a:p>
            <a:pPr marL="457200" indent="-457200">
              <a:buFont typeface="+mj-lt"/>
              <a:buAutoNum type="arabicPeriod"/>
            </a:pPr>
            <a:r>
              <a:rPr lang="en-US" sz="2800" dirty="0" smtClean="0"/>
              <a:t>IRB </a:t>
            </a:r>
            <a:r>
              <a:rPr lang="en-US" sz="2800" dirty="0"/>
              <a:t>approval for warehouse collaborators</a:t>
            </a:r>
          </a:p>
          <a:p>
            <a:pPr marL="457200" indent="-457200">
              <a:buFont typeface="+mj-lt"/>
              <a:buAutoNum type="arabicPeriod"/>
            </a:pPr>
            <a:r>
              <a:rPr lang="en-US" sz="2800" dirty="0" smtClean="0"/>
              <a:t>Teach us research </a:t>
            </a:r>
            <a:r>
              <a:rPr lang="en-US" sz="2800" dirty="0"/>
              <a:t>goals &amp; specifics</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403" y="2649874"/>
            <a:ext cx="6372972" cy="3128356"/>
          </a:xfrm>
          <a:prstGeom prst="rect">
            <a:avLst/>
          </a:prstGeom>
        </p:spPr>
      </p:pic>
    </p:spTree>
    <p:extLst>
      <p:ext uri="{BB962C8B-B14F-4D97-AF65-F5344CB8AC3E}">
        <p14:creationId xmlns:p14="http://schemas.microsoft.com/office/powerpoint/2010/main" val="4248279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a </a:t>
            </a:r>
            <a:r>
              <a:rPr lang="en-US" altLang="en-US" dirty="0" smtClean="0"/>
              <a:t>Clinical Data </a:t>
            </a:r>
            <a:r>
              <a:rPr lang="en-US" altLang="en-US" dirty="0"/>
              <a:t>Warehouse?</a:t>
            </a:r>
            <a:endParaRPr lang="en-US" dirty="0"/>
          </a:p>
        </p:txBody>
      </p:sp>
      <p:sp>
        <p:nvSpPr>
          <p:cNvPr id="3" name="Content Placeholder 2"/>
          <p:cNvSpPr>
            <a:spLocks noGrp="1"/>
          </p:cNvSpPr>
          <p:nvPr>
            <p:ph idx="1"/>
          </p:nvPr>
        </p:nvSpPr>
        <p:spPr/>
        <p:txBody>
          <a:bodyPr>
            <a:normAutofit/>
          </a:bodyPr>
          <a:lstStyle/>
          <a:p>
            <a:r>
              <a:rPr lang="en-US" altLang="en-US" sz="2800" dirty="0" smtClean="0"/>
              <a:t>A data warehouse is a repository of historical data organized for reporting and analysis. It facilitates data access by having data from many sources in one place, linked together, and easily searchable.</a:t>
            </a:r>
          </a:p>
          <a:p>
            <a:r>
              <a:rPr lang="en-US" altLang="en-US" sz="2800" dirty="0" smtClean="0"/>
              <a:t>Common CDW Characteristics</a:t>
            </a:r>
          </a:p>
          <a:p>
            <a:pPr lvl="1"/>
            <a:r>
              <a:rPr lang="en-US" altLang="en-US" sz="2400" dirty="0" smtClean="0"/>
              <a:t>A </a:t>
            </a:r>
            <a:r>
              <a:rPr lang="en-US" altLang="en-US" sz="2400" dirty="0"/>
              <a:t>database containing data from multiple </a:t>
            </a:r>
            <a:r>
              <a:rPr lang="en-US" altLang="en-US" sz="2400" dirty="0" smtClean="0"/>
              <a:t>sources</a:t>
            </a:r>
          </a:p>
          <a:p>
            <a:pPr lvl="1"/>
            <a:r>
              <a:rPr lang="en-US" altLang="en-US" sz="2400" dirty="0" smtClean="0"/>
              <a:t>Data </a:t>
            </a:r>
            <a:r>
              <a:rPr lang="en-US" altLang="en-US" sz="2400" dirty="0"/>
              <a:t>extracted from the databases of </a:t>
            </a:r>
            <a:r>
              <a:rPr lang="en-US" altLang="en-US" sz="2400" dirty="0" smtClean="0"/>
              <a:t>clinical </a:t>
            </a:r>
            <a:r>
              <a:rPr lang="en-US" altLang="en-US" sz="2400" dirty="0"/>
              <a:t>software </a:t>
            </a:r>
            <a:r>
              <a:rPr lang="en-US" altLang="en-US" sz="2400" dirty="0" smtClean="0"/>
              <a:t>packages</a:t>
            </a:r>
          </a:p>
          <a:p>
            <a:pPr lvl="1"/>
            <a:r>
              <a:rPr lang="en-US" altLang="en-US" sz="2400" dirty="0" smtClean="0"/>
              <a:t>A </a:t>
            </a:r>
            <a:r>
              <a:rPr lang="en-US" altLang="en-US" sz="2400" dirty="0"/>
              <a:t>database containing data related to each other with some unique </a:t>
            </a:r>
            <a:r>
              <a:rPr lang="en-US" altLang="en-US" sz="2400" dirty="0" smtClean="0"/>
              <a:t>identifier</a:t>
            </a:r>
          </a:p>
          <a:p>
            <a:pPr lvl="1"/>
            <a:r>
              <a:rPr lang="en-US" altLang="en-US" sz="2400" dirty="0" smtClean="0"/>
              <a:t>A </a:t>
            </a:r>
            <a:r>
              <a:rPr lang="en-US" altLang="en-US" sz="2400" dirty="0"/>
              <a:t>database that is only as good as the data </a:t>
            </a:r>
            <a:r>
              <a:rPr lang="en-US" altLang="en-US" sz="2400" dirty="0" smtClean="0"/>
              <a:t>entered</a:t>
            </a:r>
            <a:endParaRPr lang="en-US" sz="2400" dirty="0"/>
          </a:p>
        </p:txBody>
      </p:sp>
      <p:sp>
        <p:nvSpPr>
          <p:cNvPr id="5" name="TextBox 4"/>
          <p:cNvSpPr txBox="1"/>
          <p:nvPr/>
        </p:nvSpPr>
        <p:spPr>
          <a:xfrm>
            <a:off x="5946892" y="5729186"/>
            <a:ext cx="6245108" cy="646331"/>
          </a:xfrm>
          <a:prstGeom prst="rect">
            <a:avLst/>
          </a:prstGeom>
          <a:noFill/>
        </p:spPr>
        <p:txBody>
          <a:bodyPr wrap="none" rtlCol="0">
            <a:spAutoFit/>
          </a:bodyPr>
          <a:lstStyle/>
          <a:p>
            <a:r>
              <a:rPr lang="en-US" dirty="0" smtClean="0"/>
              <a:t>Slide courtesy of BUMC </a:t>
            </a:r>
            <a:r>
              <a:rPr lang="en-US" dirty="0" err="1" smtClean="0"/>
              <a:t>Rozen</a:t>
            </a:r>
            <a:r>
              <a:rPr lang="en-US" dirty="0" smtClean="0"/>
              <a:t> &amp; </a:t>
            </a:r>
            <a:r>
              <a:rPr lang="en-US" dirty="0" err="1" smtClean="0"/>
              <a:t>Saitz</a:t>
            </a:r>
            <a:r>
              <a:rPr lang="en-US" dirty="0" smtClean="0"/>
              <a:t> </a:t>
            </a:r>
          </a:p>
          <a:p>
            <a:r>
              <a:rPr lang="en-US" dirty="0" smtClean="0">
                <a:hlinkClick r:id="rId2"/>
              </a:rPr>
              <a:t>http</a:t>
            </a:r>
            <a:r>
              <a:rPr lang="en-US" dirty="0">
                <a:hlinkClick r:id="rId2"/>
              </a:rPr>
              <a:t>://</a:t>
            </a:r>
            <a:r>
              <a:rPr lang="en-US" dirty="0" smtClean="0">
                <a:hlinkClick r:id="rId2"/>
              </a:rPr>
              <a:t>www.bumc.bu.edu/crro/files/2010/01/Rosen-4-11-07.pdf</a:t>
            </a:r>
            <a:r>
              <a:rPr lang="en-US" dirty="0" smtClean="0"/>
              <a:t> </a:t>
            </a:r>
            <a:endParaRPr lang="en-US" dirty="0"/>
          </a:p>
        </p:txBody>
      </p:sp>
    </p:spTree>
    <p:extLst>
      <p:ext uri="{BB962C8B-B14F-4D97-AF65-F5344CB8AC3E}">
        <p14:creationId xmlns:p14="http://schemas.microsoft.com/office/powerpoint/2010/main" val="4103661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Project/Investigation</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investigation (</a:t>
            </a:r>
            <a:r>
              <a:rPr lang="en-US" sz="2800" dirty="0" err="1"/>
              <a:t>eg</a:t>
            </a:r>
            <a:r>
              <a:rPr lang="en-US" sz="2800" dirty="0"/>
              <a:t>, once for Gillaspy/Weedn, once for </a:t>
            </a:r>
            <a:r>
              <a:rPr lang="en-US" sz="2800" dirty="0" smtClean="0"/>
              <a:t>Miller…)</a:t>
            </a:r>
          </a:p>
          <a:p>
            <a:pPr marL="457200" indent="-457200">
              <a:buFont typeface="+mj-lt"/>
              <a:buAutoNum type="arabicPeriod"/>
            </a:pPr>
            <a:r>
              <a:rPr lang="en-US" sz="2800" dirty="0" smtClean="0">
                <a:solidFill>
                  <a:schemeClr val="bg1"/>
                </a:solidFill>
              </a:rPr>
              <a:t>IRB </a:t>
            </a:r>
            <a:r>
              <a:rPr lang="en-US" sz="2800" dirty="0">
                <a:solidFill>
                  <a:schemeClr val="bg1"/>
                </a:solidFill>
              </a:rPr>
              <a:t>approval for investigation</a:t>
            </a:r>
          </a:p>
          <a:p>
            <a:pPr marL="457200" indent="-457200">
              <a:buFont typeface="+mj-lt"/>
              <a:buAutoNum type="arabicPeriod"/>
            </a:pPr>
            <a:r>
              <a:rPr lang="en-US" sz="2800" dirty="0" smtClean="0">
                <a:solidFill>
                  <a:schemeClr val="bg1"/>
                </a:solidFill>
              </a:rPr>
              <a:t>IRB </a:t>
            </a:r>
            <a:r>
              <a:rPr lang="en-US" sz="2800" dirty="0">
                <a:solidFill>
                  <a:schemeClr val="bg1"/>
                </a:solidFill>
              </a:rPr>
              <a:t>approval for warehouse collaborators</a:t>
            </a:r>
          </a:p>
          <a:p>
            <a:pPr marL="457200" indent="-457200">
              <a:buFont typeface="+mj-lt"/>
              <a:buAutoNum type="arabicPeriod"/>
            </a:pPr>
            <a:r>
              <a:rPr lang="en-US" sz="2800" dirty="0" smtClean="0"/>
              <a:t>Teach us research </a:t>
            </a:r>
            <a:r>
              <a:rPr lang="en-US" sz="2800" dirty="0"/>
              <a:t>goals &amp; specifics</a:t>
            </a:r>
          </a:p>
          <a:p>
            <a:pPr marL="457200" indent="-457200">
              <a:buFont typeface="+mj-lt"/>
              <a:buAutoNum type="arabicPeriod"/>
            </a:pPr>
            <a:r>
              <a:rPr lang="en-US" sz="2800" dirty="0" smtClean="0">
                <a:solidFill>
                  <a:schemeClr val="bg1"/>
                </a:solidFill>
              </a:rPr>
              <a:t>Write </a:t>
            </a:r>
            <a:r>
              <a:rPr lang="en-US" sz="2800" dirty="0">
                <a:solidFill>
                  <a:schemeClr val="bg1"/>
                </a:solidFill>
              </a:rPr>
              <a:t>code to transform warehouse </a:t>
            </a:r>
            <a:r>
              <a:rPr lang="en-US" sz="2800" dirty="0" smtClean="0">
                <a:solidFill>
                  <a:schemeClr val="bg1"/>
                </a:solidFill>
              </a:rPr>
              <a:t/>
            </a:r>
            <a:br>
              <a:rPr lang="en-US" sz="2800" dirty="0" smtClean="0">
                <a:solidFill>
                  <a:schemeClr val="bg1"/>
                </a:solidFill>
              </a:rPr>
            </a:br>
            <a:r>
              <a:rPr lang="en-US" sz="2800" dirty="0" smtClean="0">
                <a:solidFill>
                  <a:schemeClr val="bg1"/>
                </a:solidFill>
              </a:rPr>
              <a:t>into </a:t>
            </a:r>
            <a:r>
              <a:rPr lang="en-US" sz="2800" dirty="0">
                <a:solidFill>
                  <a:schemeClr val="bg1"/>
                </a:solidFill>
              </a:rPr>
              <a:t>research-friendly schema.</a:t>
            </a:r>
          </a:p>
          <a:p>
            <a:pPr marL="457200" indent="-457200">
              <a:buFont typeface="+mj-lt"/>
              <a:buAutoNum type="arabicPeriod"/>
            </a:pPr>
            <a:r>
              <a:rPr lang="en-US" sz="2800" dirty="0" smtClean="0">
                <a:solidFill>
                  <a:schemeClr val="bg1"/>
                </a:solidFill>
              </a:rPr>
              <a:t>Establish </a:t>
            </a:r>
            <a:r>
              <a:rPr lang="en-US" sz="2800" dirty="0">
                <a:solidFill>
                  <a:schemeClr val="bg1"/>
                </a:solidFill>
              </a:rPr>
              <a:t>REDCap </a:t>
            </a:r>
            <a:r>
              <a:rPr lang="en-US" sz="2800" dirty="0" smtClean="0">
                <a:solidFill>
                  <a:schemeClr val="bg1"/>
                </a:solidFill>
              </a:rPr>
              <a:t>cache</a:t>
            </a:r>
          </a:p>
          <a:p>
            <a:pPr marL="457200" indent="-457200">
              <a:buFont typeface="+mj-lt"/>
              <a:buAutoNum type="arabicPeriod"/>
            </a:pPr>
            <a:r>
              <a:rPr lang="en-US" sz="2800" dirty="0" smtClean="0">
                <a:solidFill>
                  <a:schemeClr val="bg1"/>
                </a:solidFill>
              </a:rPr>
              <a:t>Write </a:t>
            </a:r>
            <a:r>
              <a:rPr lang="en-US" sz="2800" dirty="0">
                <a:solidFill>
                  <a:schemeClr val="bg1"/>
                </a:solidFill>
              </a:rPr>
              <a:t>code to transfer data </a:t>
            </a:r>
            <a:r>
              <a:rPr lang="en-US" sz="2800" dirty="0" smtClean="0">
                <a:solidFill>
                  <a:schemeClr val="bg1"/>
                </a:solidFill>
              </a:rPr>
              <a:t/>
            </a:r>
            <a:br>
              <a:rPr lang="en-US" sz="2800" dirty="0" smtClean="0">
                <a:solidFill>
                  <a:schemeClr val="bg1"/>
                </a:solidFill>
              </a:rPr>
            </a:br>
            <a:r>
              <a:rPr lang="en-US" sz="2800" dirty="0" smtClean="0">
                <a:solidFill>
                  <a:schemeClr val="bg1"/>
                </a:solidFill>
              </a:rPr>
              <a:t>from warehouse </a:t>
            </a:r>
            <a:r>
              <a:rPr lang="en-US" sz="2800" dirty="0">
                <a:solidFill>
                  <a:schemeClr val="bg1"/>
                </a:solidFill>
              </a:rPr>
              <a:t>to cache</a:t>
            </a:r>
          </a:p>
          <a:p>
            <a:pPr marL="457200" indent="-457200">
              <a:buFont typeface="+mj-lt"/>
              <a:buAutoNum type="arabicPeriod"/>
            </a:pPr>
            <a:r>
              <a:rPr lang="en-US" sz="2800" dirty="0" smtClean="0">
                <a:solidFill>
                  <a:schemeClr val="bg1"/>
                </a:solidFill>
              </a:rPr>
              <a:t>Educate </a:t>
            </a:r>
            <a:r>
              <a:rPr lang="en-US" sz="2800" dirty="0">
                <a:solidFill>
                  <a:schemeClr val="bg1"/>
                </a:solidFill>
              </a:rPr>
              <a:t>researchers </a:t>
            </a:r>
            <a:r>
              <a:rPr lang="en-US" sz="2800" dirty="0" smtClean="0">
                <a:solidFill>
                  <a:schemeClr val="bg1"/>
                </a:solidFill>
              </a:rPr>
              <a:t>how REDCap &amp; cache work</a:t>
            </a:r>
            <a:endParaRPr lang="en-US" sz="2800" dirty="0">
              <a:solidFill>
                <a:schemeClr val="bg1"/>
              </a:solidFill>
            </a:endParaRP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403" y="2649874"/>
            <a:ext cx="6372972" cy="3128356"/>
          </a:xfrm>
          <a:prstGeom prst="rect">
            <a:avLst/>
          </a:prstGeom>
        </p:spPr>
      </p:pic>
    </p:spTree>
    <p:extLst>
      <p:ext uri="{BB962C8B-B14F-4D97-AF65-F5344CB8AC3E}">
        <p14:creationId xmlns:p14="http://schemas.microsoft.com/office/powerpoint/2010/main" val="1663681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Processes for learning research </a:t>
            </a:r>
            <a:r>
              <a:rPr lang="en-US" dirty="0"/>
              <a:t>goals &amp; </a:t>
            </a:r>
            <a:r>
              <a:rPr lang="en-US" dirty="0" smtClean="0"/>
              <a:t>specifics</a:t>
            </a:r>
            <a:endParaRPr lang="en-US" dirty="0"/>
          </a:p>
        </p:txBody>
      </p:sp>
      <p:sp>
        <p:nvSpPr>
          <p:cNvPr id="3" name="Content Placeholder 2"/>
          <p:cNvSpPr>
            <a:spLocks noGrp="1"/>
          </p:cNvSpPr>
          <p:nvPr>
            <p:ph idx="1"/>
          </p:nvPr>
        </p:nvSpPr>
        <p:spPr/>
        <p:txBody>
          <a:bodyPr>
            <a:normAutofit/>
          </a:bodyPr>
          <a:lstStyle/>
          <a:p>
            <a:r>
              <a:rPr lang="en-US" dirty="0" smtClean="0"/>
              <a:t>1. Project staff meet </a:t>
            </a:r>
            <a:r>
              <a:rPr lang="en-US" dirty="0"/>
              <a:t>with </a:t>
            </a:r>
            <a:r>
              <a:rPr lang="en-US" dirty="0" smtClean="0"/>
              <a:t>CDW </a:t>
            </a:r>
            <a:r>
              <a:rPr lang="en-US" dirty="0"/>
              <a:t>liaison (Antry) to discuss project goals and determine which EMR information is </a:t>
            </a:r>
            <a:r>
              <a:rPr lang="en-US" dirty="0" smtClean="0"/>
              <a:t>necessary.  </a:t>
            </a:r>
          </a:p>
          <a:p>
            <a:pPr lvl="1"/>
            <a:r>
              <a:rPr lang="en-US" dirty="0" smtClean="0"/>
              <a:t>Visual </a:t>
            </a:r>
            <a:r>
              <a:rPr lang="en-US" dirty="0"/>
              <a:t>inspection of </a:t>
            </a:r>
            <a:r>
              <a:rPr lang="en-US" dirty="0" smtClean="0"/>
              <a:t>EMR fields </a:t>
            </a:r>
          </a:p>
          <a:p>
            <a:pPr lvl="1"/>
            <a:r>
              <a:rPr lang="en-US" dirty="0" smtClean="0"/>
              <a:t>Identify </a:t>
            </a:r>
            <a:r>
              <a:rPr lang="en-US" dirty="0"/>
              <a:t>subset boundary conditions </a:t>
            </a:r>
            <a:r>
              <a:rPr lang="en-US" dirty="0" smtClean="0"/>
              <a:t>(</a:t>
            </a:r>
            <a:r>
              <a:rPr lang="en-US" dirty="0"/>
              <a:t>e.g., only pull patient records between dates X and Y</a:t>
            </a:r>
            <a:r>
              <a:rPr lang="en-US" dirty="0" smtClean="0"/>
              <a:t>)</a:t>
            </a:r>
          </a:p>
          <a:p>
            <a:pPr lvl="1"/>
            <a:r>
              <a:rPr lang="en-US" dirty="0" smtClean="0"/>
              <a:t>Exploration </a:t>
            </a:r>
            <a:r>
              <a:rPr lang="en-US" dirty="0"/>
              <a:t>of consistency in data </a:t>
            </a:r>
            <a:r>
              <a:rPr lang="en-US" dirty="0" smtClean="0"/>
              <a:t>documentation</a:t>
            </a:r>
          </a:p>
          <a:p>
            <a:r>
              <a:rPr lang="en-US" dirty="0" smtClean="0"/>
              <a:t>2.  CDW </a:t>
            </a:r>
            <a:r>
              <a:rPr lang="en-US" dirty="0"/>
              <a:t>software team (Beasley and Mandem) meets with </a:t>
            </a:r>
            <a:r>
              <a:rPr lang="en-US" dirty="0" smtClean="0"/>
              <a:t>liaison </a:t>
            </a:r>
            <a:r>
              <a:rPr lang="en-US" dirty="0"/>
              <a:t>to determine the extract parameters and devise the initial warehouse </a:t>
            </a:r>
            <a:r>
              <a:rPr lang="en-US" dirty="0" smtClean="0"/>
              <a:t>schema</a:t>
            </a:r>
          </a:p>
          <a:p>
            <a:r>
              <a:rPr lang="en-US" dirty="0" smtClean="0"/>
              <a:t>3. DBA (Mandem</a:t>
            </a:r>
            <a:r>
              <a:rPr lang="en-US" dirty="0"/>
              <a:t>) </a:t>
            </a:r>
            <a:r>
              <a:rPr lang="en-US" dirty="0" smtClean="0"/>
              <a:t>builds extract </a:t>
            </a:r>
            <a:r>
              <a:rPr lang="en-US" dirty="0"/>
              <a:t>queries and </a:t>
            </a:r>
            <a:r>
              <a:rPr lang="en-US" dirty="0" smtClean="0"/>
              <a:t>front-end </a:t>
            </a:r>
            <a:r>
              <a:rPr lang="en-US" dirty="0"/>
              <a:t>cache system </a:t>
            </a:r>
            <a:r>
              <a:rPr lang="en-US" dirty="0" smtClean="0"/>
              <a:t>(usually </a:t>
            </a:r>
            <a:r>
              <a:rPr lang="en-US" dirty="0" err="1" smtClean="0"/>
              <a:t>REDCap</a:t>
            </a:r>
            <a:r>
              <a:rPr lang="en-US" dirty="0" smtClean="0"/>
              <a:t>).  </a:t>
            </a:r>
          </a:p>
          <a:p>
            <a:r>
              <a:rPr lang="en-US" dirty="0" smtClean="0"/>
              <a:t>4. Liaison performs “sweep and specify” approach to narrow down variable coding conventions and finalize extract parameters.</a:t>
            </a:r>
          </a:p>
          <a:p>
            <a:r>
              <a:rPr lang="en-US" dirty="0" smtClean="0"/>
              <a:t>5. CDW software team make necessary change based on step 4 findings. </a:t>
            </a:r>
          </a:p>
        </p:txBody>
      </p:sp>
    </p:spTree>
    <p:extLst>
      <p:ext uri="{BB962C8B-B14F-4D97-AF65-F5344CB8AC3E}">
        <p14:creationId xmlns:p14="http://schemas.microsoft.com/office/powerpoint/2010/main" val="284245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Sweep and Specify Necessity</a:t>
            </a:r>
            <a:endParaRPr lang="en-US" dirty="0"/>
          </a:p>
        </p:txBody>
      </p:sp>
      <p:sp>
        <p:nvSpPr>
          <p:cNvPr id="3" name="Content Placeholder 2"/>
          <p:cNvSpPr>
            <a:spLocks noGrp="1"/>
          </p:cNvSpPr>
          <p:nvPr>
            <p:ph idx="1"/>
          </p:nvPr>
        </p:nvSpPr>
        <p:spPr/>
        <p:txBody>
          <a:bodyPr/>
          <a:lstStyle/>
          <a:p>
            <a:r>
              <a:rPr lang="en-US" dirty="0"/>
              <a:t>Sloppy </a:t>
            </a:r>
            <a:r>
              <a:rPr lang="en-US" dirty="0" smtClean="0"/>
              <a:t>Orders</a:t>
            </a:r>
          </a:p>
          <a:p>
            <a:pPr lvl="1"/>
            <a:r>
              <a:rPr lang="en-US" dirty="0" smtClean="0"/>
              <a:t>Orders </a:t>
            </a:r>
            <a:r>
              <a:rPr lang="en-US" dirty="0"/>
              <a:t>and labs for the genetic screens were not well-structured or entered consistently</a:t>
            </a:r>
            <a:r>
              <a:rPr lang="en-US" dirty="0" smtClean="0"/>
              <a:t>.</a:t>
            </a:r>
          </a:p>
          <a:p>
            <a:pPr lvl="1"/>
            <a:r>
              <a:rPr lang="en-US" dirty="0"/>
              <a:t>Consequently, much more effort is required to leverage that information for an investigation.</a:t>
            </a:r>
          </a:p>
          <a:p>
            <a:pPr lvl="1"/>
            <a:r>
              <a:rPr lang="en-US" dirty="0"/>
              <a:t>Instead of a value like 'CPT-5050' in the </a:t>
            </a:r>
            <a:r>
              <a:rPr lang="en-US" dirty="0" smtClean="0"/>
              <a:t>code </a:t>
            </a:r>
            <a:r>
              <a:rPr lang="en-US" dirty="0" err="1"/>
              <a:t>ield</a:t>
            </a:r>
            <a:r>
              <a:rPr lang="en-US" dirty="0"/>
              <a:t>, it has values like 'ZZZZ' and a free-text value </a:t>
            </a:r>
            <a:r>
              <a:rPr lang="en-US" dirty="0" smtClean="0"/>
              <a:t>in description.</a:t>
            </a:r>
          </a:p>
          <a:p>
            <a:pPr lvl="1"/>
            <a:r>
              <a:rPr lang="en-US" dirty="0"/>
              <a:t>Like most free-text, the entries are inconsistent and difficult to process without a human.</a:t>
            </a:r>
          </a:p>
          <a:p>
            <a:pPr lvl="1"/>
            <a:r>
              <a:rPr lang="en-US" dirty="0"/>
              <a:t>To address this, we're using a strategy that we're tentatively calling "sweep &amp; specify"</a:t>
            </a:r>
          </a:p>
          <a:p>
            <a:pPr marL="201168" lvl="1" indent="0">
              <a:buNone/>
            </a:pPr>
            <a:r>
              <a:rPr lang="en-US" dirty="0" smtClean="0"/>
              <a:t/>
            </a:r>
            <a:br>
              <a:rPr lang="en-US" dirty="0" smtClean="0"/>
            </a:br>
            <a:endParaRPr lang="en-US" dirty="0"/>
          </a:p>
          <a:p>
            <a:endParaRPr lang="en-US" b="1" dirty="0"/>
          </a:p>
          <a:p>
            <a:endParaRPr lang="en-US" dirty="0"/>
          </a:p>
        </p:txBody>
      </p:sp>
    </p:spTree>
    <p:extLst>
      <p:ext uri="{BB962C8B-B14F-4D97-AF65-F5344CB8AC3E}">
        <p14:creationId xmlns:p14="http://schemas.microsoft.com/office/powerpoint/2010/main" val="3460283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&amp; Specify </a:t>
            </a:r>
            <a:r>
              <a:rPr lang="en-US" dirty="0" smtClean="0"/>
              <a:t>Strategy</a:t>
            </a:r>
            <a:r>
              <a:rPr lang="en-US" dirty="0"/>
              <a:t>: </a:t>
            </a:r>
            <a:r>
              <a:rPr lang="en-US" dirty="0" smtClean="0"/>
              <a:t>Description</a:t>
            </a:r>
            <a:endParaRPr lang="en-US" dirty="0"/>
          </a:p>
        </p:txBody>
      </p:sp>
      <p:sp>
        <p:nvSpPr>
          <p:cNvPr id="3" name="Content Placeholder 2"/>
          <p:cNvSpPr>
            <a:spLocks noGrp="1"/>
          </p:cNvSpPr>
          <p:nvPr>
            <p:ph idx="1"/>
          </p:nvPr>
        </p:nvSpPr>
        <p:spPr/>
        <p:txBody>
          <a:bodyPr/>
          <a:lstStyle/>
          <a:p>
            <a:r>
              <a:rPr lang="en-US" i="1" dirty="0"/>
              <a:t>The </a:t>
            </a:r>
            <a:r>
              <a:rPr lang="en-US" i="1" dirty="0" smtClean="0"/>
              <a:t>CDW </a:t>
            </a:r>
            <a:r>
              <a:rPr lang="en-US" i="1" dirty="0"/>
              <a:t>staff sweeps up possibilities, then the investigator indicates their explicit specifications</a:t>
            </a:r>
            <a:r>
              <a:rPr lang="en-US" i="1" dirty="0" smtClean="0"/>
              <a:t>.</a:t>
            </a:r>
          </a:p>
          <a:p>
            <a:r>
              <a:rPr lang="en-US" i="1" dirty="0" smtClean="0"/>
              <a:t>1. </a:t>
            </a:r>
            <a:r>
              <a:rPr lang="en-US" dirty="0"/>
              <a:t>In an early meeting with the CDW staff, the investigator describes the types of desired orders.</a:t>
            </a:r>
          </a:p>
          <a:p>
            <a:r>
              <a:rPr lang="en-US" dirty="0" smtClean="0"/>
              <a:t>2. </a:t>
            </a:r>
            <a:r>
              <a:rPr lang="en-US" dirty="0"/>
              <a:t>The CDW staff later uses pattern matching against </a:t>
            </a:r>
            <a:r>
              <a:rPr lang="en-US" dirty="0" smtClean="0"/>
              <a:t>all description values </a:t>
            </a:r>
            <a:r>
              <a:rPr lang="en-US" dirty="0"/>
              <a:t>to enumerate the probable desired orders. These are stored as metadata in a CSV file</a:t>
            </a:r>
            <a:r>
              <a:rPr lang="en-US" dirty="0" smtClean="0"/>
              <a:t>.</a:t>
            </a:r>
          </a:p>
          <a:p>
            <a:r>
              <a:rPr lang="en-US" dirty="0" smtClean="0"/>
              <a:t>3. </a:t>
            </a:r>
            <a:r>
              <a:rPr lang="en-US" dirty="0"/>
              <a:t>The investigator then indicates in the metadata file</a:t>
            </a:r>
            <a:r>
              <a:rPr lang="en-US" dirty="0" smtClean="0"/>
              <a:t>:</a:t>
            </a:r>
          </a:p>
          <a:p>
            <a:pPr lvl="1"/>
            <a:r>
              <a:rPr lang="en-US" dirty="0"/>
              <a:t>If the order description is desired (</a:t>
            </a:r>
            <a:r>
              <a:rPr lang="en-US" i="1" dirty="0"/>
              <a:t>i.e.</a:t>
            </a:r>
            <a:r>
              <a:rPr lang="en-US" dirty="0"/>
              <a:t>, true/false)</a:t>
            </a:r>
          </a:p>
          <a:p>
            <a:pPr lvl="1"/>
            <a:r>
              <a:rPr lang="en-US" dirty="0"/>
              <a:t>How the order should be classified (</a:t>
            </a:r>
            <a:r>
              <a:rPr lang="en-US" i="1" dirty="0"/>
              <a:t>e.g.</a:t>
            </a:r>
            <a:r>
              <a:rPr lang="en-US" dirty="0"/>
              <a:t>, 'ex-</a:t>
            </a:r>
            <a:r>
              <a:rPr lang="en-US" dirty="0" err="1"/>
              <a:t>scrn</a:t>
            </a:r>
            <a:r>
              <a:rPr lang="en-US" dirty="0"/>
              <a:t>' and 'exome' both become 'exome-screen</a:t>
            </a:r>
            <a:r>
              <a:rPr lang="en-US" dirty="0" smtClean="0"/>
              <a:t>')</a:t>
            </a:r>
            <a:endParaRPr lang="en-US" dirty="0"/>
          </a:p>
          <a:p>
            <a:pPr marL="201168" lvl="1" indent="0">
              <a:buNone/>
            </a:pPr>
            <a:endParaRPr lang="en-US" dirty="0" smtClean="0"/>
          </a:p>
          <a:p>
            <a:pPr marL="0" lvl="1" indent="115888">
              <a:buNone/>
            </a:pPr>
            <a:r>
              <a:rPr lang="en-US" dirty="0" smtClean="0"/>
              <a:t>4. </a:t>
            </a:r>
            <a:r>
              <a:rPr lang="en-US" dirty="0"/>
              <a:t>The CDW staff incorporates the metadata file in all future extractions for that investigator.</a:t>
            </a:r>
          </a:p>
          <a:p>
            <a:pPr marL="201168" lvl="1" indent="0">
              <a:buNone/>
            </a:pPr>
            <a:endParaRPr lang="en-US" dirty="0"/>
          </a:p>
        </p:txBody>
      </p:sp>
    </p:spTree>
    <p:extLst>
      <p:ext uri="{BB962C8B-B14F-4D97-AF65-F5344CB8AC3E}">
        <p14:creationId xmlns:p14="http://schemas.microsoft.com/office/powerpoint/2010/main" val="1117666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&amp; Specify </a:t>
            </a:r>
            <a:r>
              <a:rPr lang="en-US" dirty="0" smtClean="0"/>
              <a:t>Strategy</a:t>
            </a:r>
            <a:r>
              <a:rPr lang="en-US" dirty="0"/>
              <a:t>: </a:t>
            </a:r>
            <a:r>
              <a:rPr lang="en-US" dirty="0" smtClean="0"/>
              <a:t>Example</a:t>
            </a:r>
            <a:endParaRPr lang="en-US" dirty="0"/>
          </a:p>
        </p:txBody>
      </p:sp>
      <p:sp>
        <p:nvSpPr>
          <p:cNvPr id="3" name="Content Placeholder 2"/>
          <p:cNvSpPr>
            <a:spLocks noGrp="1"/>
          </p:cNvSpPr>
          <p:nvPr>
            <p:ph sz="half" idx="1"/>
          </p:nvPr>
        </p:nvSpPr>
        <p:spPr>
          <a:xfrm>
            <a:off x="1097279" y="1845734"/>
            <a:ext cx="4280633" cy="4023360"/>
          </a:xfrm>
        </p:spPr>
        <p:txBody>
          <a:bodyPr/>
          <a:lstStyle/>
          <a:p>
            <a:r>
              <a:rPr lang="en-US" dirty="0" smtClean="0"/>
              <a:t>The </a:t>
            </a:r>
            <a:r>
              <a:rPr lang="en-US" dirty="0" err="1" smtClean="0"/>
              <a:t>order_code</a:t>
            </a:r>
            <a:r>
              <a:rPr lang="en-US" dirty="0" smtClean="0"/>
              <a:t> </a:t>
            </a:r>
            <a:r>
              <a:rPr lang="en-US" dirty="0" smtClean="0"/>
              <a:t>isn't </a:t>
            </a:r>
            <a:r>
              <a:rPr lang="en-US" dirty="0"/>
              <a:t>helpful by itself (</a:t>
            </a:r>
            <a:r>
              <a:rPr lang="en-US" i="1" dirty="0"/>
              <a:t>e.g.</a:t>
            </a:r>
            <a:r>
              <a:rPr lang="en-US" dirty="0"/>
              <a:t>, 'zzzz</a:t>
            </a:r>
            <a:r>
              <a:rPr lang="en-US" dirty="0" smtClean="0"/>
              <a:t>')</a:t>
            </a:r>
          </a:p>
          <a:p>
            <a:r>
              <a:rPr lang="en-US" dirty="0"/>
              <a:t>The first five rows collapse into one category.</a:t>
            </a:r>
          </a:p>
          <a:p>
            <a:r>
              <a:rPr lang="en-US" dirty="0" smtClean="0"/>
              <a:t>The </a:t>
            </a:r>
            <a:r>
              <a:rPr lang="en-US" dirty="0"/>
              <a:t>6th row (</a:t>
            </a:r>
            <a:r>
              <a:rPr lang="en-US" i="1" dirty="0"/>
              <a:t>e.g.</a:t>
            </a:r>
            <a:r>
              <a:rPr lang="en-US" dirty="0"/>
              <a:t>, 'zzzz' and 'CPGH') looks similar, but the investigator decided it wasn't relevant. They marked </a:t>
            </a:r>
            <a:r>
              <a:rPr lang="en-US" dirty="0" smtClean="0"/>
              <a:t>desired </a:t>
            </a:r>
            <a:r>
              <a:rPr lang="en-US" dirty="0"/>
              <a:t>as 'FALSE' and left it uncategorized.</a:t>
            </a:r>
          </a:p>
        </p:txBody>
      </p:sp>
      <p:sp>
        <p:nvSpPr>
          <p:cNvPr id="6" name="Content Placeholder 5"/>
          <p:cNvSpPr>
            <a:spLocks noGrp="1"/>
          </p:cNvSpPr>
          <p:nvPr>
            <p:ph sz="half" idx="2"/>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3613889"/>
              </p:ext>
            </p:extLst>
          </p:nvPr>
        </p:nvGraphicFramePr>
        <p:xfrm>
          <a:off x="5517398" y="1845734"/>
          <a:ext cx="6462794" cy="4859740"/>
        </p:xfrm>
        <a:graphic>
          <a:graphicData uri="http://schemas.openxmlformats.org/drawingml/2006/table">
            <a:tbl>
              <a:tblPr/>
              <a:tblGrid>
                <a:gridCol w="1406033"/>
                <a:gridCol w="1027200"/>
                <a:gridCol w="1038386"/>
                <a:gridCol w="1317356"/>
                <a:gridCol w="650929"/>
                <a:gridCol w="1022890"/>
              </a:tblGrid>
              <a:tr h="384916">
                <a:tc>
                  <a:txBody>
                    <a:bodyPr/>
                    <a:lstStyle/>
                    <a:p>
                      <a:pPr algn="l"/>
                      <a:r>
                        <a:rPr lang="en-US" sz="1200" b="1" dirty="0" err="1">
                          <a:effectLst/>
                        </a:rPr>
                        <a:t>category_name</a:t>
                      </a:r>
                      <a:endParaRPr lang="en-US" sz="1200" b="1"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b="1">
                          <a:effectLst/>
                        </a:rPr>
                        <a:t>category_id</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order_code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order_description</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desired</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dirty="0">
                          <a:effectLst/>
                        </a:rPr>
                        <a:t>comments</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81228</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x</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dirty="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388154">
                <a:tc>
                  <a:txBody>
                    <a:bodyPr/>
                    <a:lstStyle/>
                    <a:p>
                      <a:pPr algn="l"/>
                      <a:r>
                        <a:rPr lang="en-US" sz="1200" dirty="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CWGH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5686">
                <a:tc>
                  <a:txBody>
                    <a:bodyPr/>
                    <a:lstStyle/>
                    <a:p>
                      <a:pPr algn="l"/>
                      <a:r>
                        <a:rPr lang="en-US" sz="1200" dirty="0">
                          <a:effectLst/>
                        </a:rPr>
                        <a:t>--</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dirty="0">
                          <a:effectLst/>
                        </a:rPr>
                        <a:t>--</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CPGH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FALSE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Unrelated to 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897226">
                <a:tc>
                  <a:txBody>
                    <a:bodyPr/>
                    <a:lstStyle/>
                    <a:p>
                      <a:pPr algn="l"/>
                      <a:r>
                        <a:rPr lang="en-US" sz="1200">
                          <a:effectLst/>
                        </a:rPr>
                        <a:t>Carinitine determination-plasma, Acylcarnitine analysis-plasma</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2</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82017</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CARNCOMBO</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noFill/>
                      <a:prstDash val="solid"/>
                      <a:round/>
                      <a:headEnd type="none" w="med" len="med"/>
                      <a:tailEnd type="none" w="med" len="med"/>
                    </a:lnB>
                    <a:solidFill>
                      <a:srgbClr val="FFFFFF"/>
                    </a:solidFill>
                  </a:tcPr>
                </a:tc>
              </a:tr>
              <a:tr h="897226">
                <a:tc>
                  <a:txBody>
                    <a:bodyPr/>
                    <a:lstStyle/>
                    <a:p>
                      <a:pPr algn="l"/>
                      <a:r>
                        <a:rPr lang="en-US" sz="1200" dirty="0" err="1">
                          <a:effectLst/>
                        </a:rPr>
                        <a:t>Creatine</a:t>
                      </a:r>
                      <a:r>
                        <a:rPr lang="en-US" sz="1200" dirty="0">
                          <a:effectLst/>
                        </a:rPr>
                        <a:t> and </a:t>
                      </a:r>
                      <a:r>
                        <a:rPr lang="en-US" sz="1200" dirty="0" err="1">
                          <a:effectLst/>
                        </a:rPr>
                        <a:t>guanidinoacetate</a:t>
                      </a:r>
                      <a:r>
                        <a:rPr lang="en-US" sz="1200" dirty="0">
                          <a:effectLst/>
                        </a:rPr>
                        <a:t> determination-plasma</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dirty="0">
                          <a:effectLst/>
                        </a:rPr>
                        <a:t>3</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82540</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CREAGUAN</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r>
            </a:tbl>
          </a:graphicData>
        </a:graphic>
      </p:graphicFrame>
      <p:sp>
        <p:nvSpPr>
          <p:cNvPr id="5" name="Rectangle 1"/>
          <p:cNvSpPr>
            <a:spLocks noChangeArrowheads="1"/>
          </p:cNvSpPr>
          <p:nvPr/>
        </p:nvSpPr>
        <p:spPr bwMode="auto">
          <a:xfrm>
            <a:off x="7612113" y="19547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5397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pidemiology </a:t>
            </a:r>
            <a:r>
              <a:rPr lang="en-US" dirty="0"/>
              <a:t>of </a:t>
            </a:r>
            <a:r>
              <a:rPr lang="en-US" dirty="0" smtClean="0"/>
              <a:t>Obesity </a:t>
            </a:r>
            <a:r>
              <a:rPr lang="en-US" dirty="0"/>
              <a:t>among </a:t>
            </a:r>
            <a:r>
              <a:rPr lang="en-US" dirty="0" smtClean="0"/>
              <a:t>Child &amp; Adolescent Patients</a:t>
            </a:r>
            <a:endParaRPr lang="en-US" dirty="0"/>
          </a:p>
        </p:txBody>
      </p:sp>
      <p:sp>
        <p:nvSpPr>
          <p:cNvPr id="4" name="Text Placeholder 3"/>
          <p:cNvSpPr>
            <a:spLocks noGrp="1"/>
          </p:cNvSpPr>
          <p:nvPr>
            <p:ph type="body" idx="1"/>
          </p:nvPr>
        </p:nvSpPr>
        <p:spPr/>
        <p:txBody>
          <a:bodyPr/>
          <a:lstStyle/>
          <a:p>
            <a:r>
              <a:rPr lang="en-US" dirty="0" smtClean="0"/>
              <a:t>PIs</a:t>
            </a:r>
            <a:r>
              <a:rPr lang="en-US" dirty="0"/>
              <a:t>: </a:t>
            </a:r>
            <a:r>
              <a:rPr lang="en-US" dirty="0" smtClean="0"/>
              <a:t>Drs. Gillaspy </a:t>
            </a:r>
            <a:r>
              <a:rPr lang="en-US" dirty="0"/>
              <a:t>and </a:t>
            </a:r>
            <a:r>
              <a:rPr lang="en-US" dirty="0" smtClean="0"/>
              <a:t>Weedn</a:t>
            </a:r>
            <a:endParaRPr lang="en-US" dirty="0"/>
          </a:p>
        </p:txBody>
      </p:sp>
    </p:spTree>
    <p:extLst>
      <p:ext uri="{BB962C8B-B14F-4D97-AF65-F5344CB8AC3E}">
        <p14:creationId xmlns:p14="http://schemas.microsoft.com/office/powerpoint/2010/main" val="3628559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0064" y="0"/>
            <a:ext cx="9926448" cy="6204030"/>
          </a:xfrm>
          <a:prstGeom prst="rect">
            <a:avLst/>
          </a:prstGeom>
        </p:spPr>
      </p:pic>
    </p:spTree>
    <p:extLst>
      <p:ext uri="{BB962C8B-B14F-4D97-AF65-F5344CB8AC3E}">
        <p14:creationId xmlns:p14="http://schemas.microsoft.com/office/powerpoint/2010/main" val="38469775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normAutofit/>
          </a:bodyPr>
          <a:lstStyle/>
          <a:p>
            <a:r>
              <a:rPr lang="en-US" dirty="0" smtClean="0"/>
              <a:t>Obesity Project Requirements</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rgbClr val="FFC000"/>
                </a:solidFill>
              </a:rPr>
              <a:t>Jul 2010 &amp; Jan 2014</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rgbClr val="FFC000"/>
                </a:solidFill>
              </a:rPr>
              <a:t>Aug 2015</a:t>
            </a:r>
            <a:endParaRPr lang="en-US" sz="2800" dirty="0">
              <a:solidFill>
                <a:srgbClr val="FFC000"/>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rgbClr val="FFC000"/>
                </a:solidFill>
              </a:rPr>
              <a:t>Aug 2015</a:t>
            </a:r>
            <a:endParaRPr lang="en-US" sz="2800" dirty="0">
              <a:solidFill>
                <a:srgbClr val="FFC000"/>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r>
              <a:rPr lang="en-US" sz="2800" dirty="0" smtClean="0"/>
              <a:t>.</a:t>
            </a:r>
            <a:endParaRPr lang="en-US" sz="2800"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4458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130162" cy="6331352"/>
          </a:xfrm>
          <a:prstGeom prst="rect">
            <a:avLst/>
          </a:prstGeom>
        </p:spPr>
      </p:pic>
    </p:spTree>
    <p:extLst>
      <p:ext uri="{BB962C8B-B14F-4D97-AF65-F5344CB8AC3E}">
        <p14:creationId xmlns:p14="http://schemas.microsoft.com/office/powerpoint/2010/main" val="4228384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chemeClr val="accent1"/>
                </a:solidFill>
              </a:rPr>
              <a:t>Jul 2010 &amp; Jan 2014</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err="1"/>
              <a:t>REDCap</a:t>
            </a:r>
            <a:r>
              <a:rPr lang="en-US" sz="2800" dirty="0"/>
              <a:t> </a:t>
            </a:r>
            <a:r>
              <a:rPr lang="en-US" sz="2800" dirty="0" smtClean="0"/>
              <a:t>cache</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119575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CDW Uses</a:t>
            </a:r>
            <a:endParaRPr lang="en-US" dirty="0"/>
          </a:p>
        </p:txBody>
      </p:sp>
      <p:pic>
        <p:nvPicPr>
          <p:cNvPr id="4" name="Picture 3"/>
          <p:cNvPicPr>
            <a:picLocks noChangeAspect="1"/>
          </p:cNvPicPr>
          <p:nvPr/>
        </p:nvPicPr>
        <p:blipFill>
          <a:blip r:embed="rId3"/>
          <a:stretch>
            <a:fillRect/>
          </a:stretch>
        </p:blipFill>
        <p:spPr>
          <a:xfrm>
            <a:off x="948090" y="2622534"/>
            <a:ext cx="4291556" cy="2618339"/>
          </a:xfrm>
          <a:prstGeom prst="rect">
            <a:avLst/>
          </a:prstGeom>
        </p:spPr>
      </p:pic>
      <p:pic>
        <p:nvPicPr>
          <p:cNvPr id="5" name="Picture 4"/>
          <p:cNvPicPr>
            <a:picLocks noChangeAspect="1"/>
          </p:cNvPicPr>
          <p:nvPr/>
        </p:nvPicPr>
        <p:blipFill>
          <a:blip r:embed="rId4"/>
          <a:stretch>
            <a:fillRect/>
          </a:stretch>
        </p:blipFill>
        <p:spPr>
          <a:xfrm>
            <a:off x="6025578" y="2759672"/>
            <a:ext cx="6040474" cy="2344065"/>
          </a:xfrm>
          <a:prstGeom prst="rect">
            <a:avLst/>
          </a:prstGeom>
        </p:spPr>
      </p:pic>
    </p:spTree>
    <p:extLst>
      <p:ext uri="{BB962C8B-B14F-4D97-AF65-F5344CB8AC3E}">
        <p14:creationId xmlns:p14="http://schemas.microsoft.com/office/powerpoint/2010/main" val="830853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4970" y="330482"/>
            <a:ext cx="8429625" cy="5734050"/>
          </a:xfrm>
          <a:prstGeom prst="rect">
            <a:avLst/>
          </a:prstGeom>
        </p:spPr>
      </p:pic>
    </p:spTree>
    <p:extLst>
      <p:ext uri="{BB962C8B-B14F-4D97-AF65-F5344CB8AC3E}">
        <p14:creationId xmlns:p14="http://schemas.microsoft.com/office/powerpoint/2010/main" val="2099570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3395" y="-1"/>
            <a:ext cx="10093126" cy="6308204"/>
          </a:xfrm>
          <a:prstGeom prst="rect">
            <a:avLst/>
          </a:prstGeom>
        </p:spPr>
      </p:pic>
    </p:spTree>
    <p:extLst>
      <p:ext uri="{BB962C8B-B14F-4D97-AF65-F5344CB8AC3E}">
        <p14:creationId xmlns:p14="http://schemas.microsoft.com/office/powerpoint/2010/main" val="9560996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t>
            </a:r>
            <a:r>
              <a:rPr lang="en-US" sz="2800" dirty="0"/>
              <a:t>approval for </a:t>
            </a:r>
            <a:r>
              <a:rPr lang="en-US" sz="2800" dirty="0" smtClean="0"/>
              <a:t>investigation- </a:t>
            </a:r>
            <a:r>
              <a:rPr lang="en-US" sz="2800" dirty="0" smtClean="0">
                <a:solidFill>
                  <a:schemeClr val="accent1"/>
                </a:solidFill>
              </a:rPr>
              <a:t>Jul 2010 &amp; Jan 2014</a:t>
            </a:r>
            <a:endParaRPr lang="en-US" sz="2800" dirty="0">
              <a:solidFill>
                <a:schemeClr val="accent1"/>
              </a:solidFill>
            </a:endParaRP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a:t>
            </a:r>
            <a:r>
              <a:rPr lang="en-US" sz="2800" dirty="0" smtClean="0"/>
              <a:t>cache</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1920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076727" cy="6297955"/>
          </a:xfrm>
          <a:prstGeom prst="rect">
            <a:avLst/>
          </a:prstGeom>
        </p:spPr>
      </p:pic>
    </p:spTree>
    <p:extLst>
      <p:ext uri="{BB962C8B-B14F-4D97-AF65-F5344CB8AC3E}">
        <p14:creationId xmlns:p14="http://schemas.microsoft.com/office/powerpoint/2010/main" val="1777602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t>
            </a:r>
            <a:r>
              <a:rPr lang="en-US" sz="2800" dirty="0"/>
              <a:t>approval for </a:t>
            </a:r>
            <a:r>
              <a:rPr lang="en-US" sz="2800" dirty="0" smtClean="0"/>
              <a:t>investigation- </a:t>
            </a:r>
            <a:r>
              <a:rPr lang="en-US" sz="2800" dirty="0" smtClean="0">
                <a:solidFill>
                  <a:schemeClr val="accent1"/>
                </a:solidFill>
              </a:rPr>
              <a:t>Jul 2010 &amp; Jan 2014</a:t>
            </a:r>
            <a:endParaRPr lang="en-US" sz="2800" dirty="0">
              <a:solidFill>
                <a:schemeClr val="accent1"/>
              </a:solidFill>
            </a:endParaRP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spTree>
    <p:extLst>
      <p:ext uri="{BB962C8B-B14F-4D97-AF65-F5344CB8AC3E}">
        <p14:creationId xmlns:p14="http://schemas.microsoft.com/office/powerpoint/2010/main" val="27477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1268" y="-1"/>
            <a:ext cx="10093125" cy="6308203"/>
          </a:xfrm>
          <a:prstGeom prst="rect">
            <a:avLst/>
          </a:prstGeom>
        </p:spPr>
      </p:pic>
    </p:spTree>
    <p:extLst>
      <p:ext uri="{BB962C8B-B14F-4D97-AF65-F5344CB8AC3E}">
        <p14:creationId xmlns:p14="http://schemas.microsoft.com/office/powerpoint/2010/main" val="34073896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99" y="0"/>
            <a:ext cx="10123025" cy="6326891"/>
          </a:xfrm>
          <a:prstGeom prst="rect">
            <a:avLst/>
          </a:prstGeom>
        </p:spPr>
      </p:pic>
    </p:spTree>
    <p:extLst>
      <p:ext uri="{BB962C8B-B14F-4D97-AF65-F5344CB8AC3E}">
        <p14:creationId xmlns:p14="http://schemas.microsoft.com/office/powerpoint/2010/main" val="1474538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75784" y="287338"/>
            <a:ext cx="3716215" cy="830262"/>
          </a:xfrm>
        </p:spPr>
        <p:txBody>
          <a:bodyPr/>
          <a:lstStyle/>
          <a:p>
            <a:r>
              <a:rPr lang="en-US" dirty="0" smtClean="0"/>
              <a:t>SAS Example</a:t>
            </a:r>
            <a:endParaRPr lang="en-US" dirty="0"/>
          </a:p>
        </p:txBody>
      </p:sp>
      <p:sp>
        <p:nvSpPr>
          <p:cNvPr id="3" name="Content Placeholder 2"/>
          <p:cNvSpPr>
            <a:spLocks noGrp="1"/>
          </p:cNvSpPr>
          <p:nvPr>
            <p:ph idx="4294967295"/>
          </p:nvPr>
        </p:nvSpPr>
        <p:spPr>
          <a:xfrm>
            <a:off x="184730" y="105848"/>
            <a:ext cx="12007269" cy="6752151"/>
          </a:xfrm>
        </p:spPr>
        <p:txBody>
          <a:bodyPr>
            <a:noAutofit/>
          </a:bodyPr>
          <a:lstStyle/>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filename</a:t>
            </a:r>
            <a:r>
              <a:rPr lang="en-US" altLang="en-US" dirty="0">
                <a:solidFill>
                  <a:srgbClr val="000000"/>
                </a:solidFill>
                <a:latin typeface="Consolas" panose="020B0609020204030204" pitchFamily="49" charset="0"/>
                <a:cs typeface="Consolas" panose="020B0609020204030204" pitchFamily="49" charset="0"/>
              </a:rPr>
              <a:t> in  </a:t>
            </a:r>
            <a:r>
              <a:rPr lang="en-US" altLang="en-US" dirty="0" smtClean="0">
                <a:solidFill>
                  <a:srgbClr val="800080"/>
                </a:solidFill>
                <a:latin typeface="Consolas" panose="020B0609020204030204" pitchFamily="49" charset="0"/>
                <a:cs typeface="Consolas" panose="020B0609020204030204" pitchFamily="49" charset="0"/>
              </a:rPr>
              <a:t>"E:\encrypted_drive\aslan\apicall.csv</a:t>
            </a:r>
            <a:r>
              <a:rPr lang="en-US" altLang="en-US" dirty="0">
                <a:solidFill>
                  <a:srgbClr val="800080"/>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filename</a:t>
            </a:r>
            <a:r>
              <a:rPr lang="en-US" altLang="en-US" dirty="0">
                <a:solidFill>
                  <a:srgbClr val="000000"/>
                </a:solidFill>
                <a:latin typeface="Consolas" panose="020B0609020204030204" pitchFamily="49" charset="0"/>
                <a:cs typeface="Consolas" panose="020B0609020204030204" pitchFamily="49" charset="0"/>
              </a:rPr>
              <a:t> out </a:t>
            </a:r>
            <a:r>
              <a:rPr lang="en-US" altLang="en-US" dirty="0" smtClean="0">
                <a:solidFill>
                  <a:srgbClr val="800080"/>
                </a:solidFill>
                <a:latin typeface="Consolas" panose="020B0609020204030204" pitchFamily="49" charset="0"/>
                <a:cs typeface="Consolas" panose="020B0609020204030204" pitchFamily="49" charset="0"/>
              </a:rPr>
              <a:t>"</a:t>
            </a:r>
            <a:r>
              <a:rPr lang="en-US" altLang="en-US" dirty="0">
                <a:solidFill>
                  <a:srgbClr val="800080"/>
                </a:solidFill>
                <a:latin typeface="Consolas" panose="020B0609020204030204" pitchFamily="49" charset="0"/>
                <a:cs typeface="Consolas" panose="020B0609020204030204" pitchFamily="49" charset="0"/>
              </a:rPr>
              <a:t>E:\encrypted_drive\aslan\redcap.csv"</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token = </a:t>
            </a:r>
            <a:r>
              <a:rPr lang="en-US" altLang="en-US" dirty="0" err="1">
                <a:solidFill>
                  <a:srgbClr val="000000"/>
                </a:solidFill>
                <a:latin typeface="Consolas" panose="020B0609020204030204" pitchFamily="49" charset="0"/>
                <a:cs typeface="Consolas" panose="020B0609020204030204" pitchFamily="49" charset="0"/>
              </a:rPr>
              <a:t>xxxxx</a:t>
            </a:r>
            <a:r>
              <a:rPr lang="en-US" altLang="en-US" dirty="0" smtClean="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ClrTx/>
              <a:buSzTx/>
              <a:buNone/>
            </a:pP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NRStr</a:t>
            </a:r>
            <a:r>
              <a:rPr lang="en-US" altLang="en-US" sz="1600" dirty="0">
                <a:latin typeface="Consolas" panose="020B0609020204030204" pitchFamily="49" charset="0"/>
                <a:cs typeface="Consolas" panose="020B0609020204030204" pitchFamily="49" charset="0"/>
              </a:rPr>
              <a:t>(content=</a:t>
            </a:r>
            <a:r>
              <a:rPr lang="en-US" altLang="en-US" sz="1600" dirty="0" err="1">
                <a:latin typeface="Consolas" panose="020B0609020204030204" pitchFamily="49" charset="0"/>
                <a:cs typeface="Consolas" panose="020B0609020204030204" pitchFamily="49" charset="0"/>
              </a:rPr>
              <a:t>record&amp;type</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flat&amp;format</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csv&amp;fields</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last_first_mi&amp;token</a:t>
            </a:r>
            <a:r>
              <a:rPr lang="en-US" altLang="en-US" sz="1600" dirty="0">
                <a:latin typeface="Consolas" panose="020B0609020204030204" pitchFamily="49" charset="0"/>
                <a:cs typeface="Consolas" panose="020B0609020204030204" pitchFamily="49" charset="0"/>
              </a:rPr>
              <a:t>=)&amp;</a:t>
            </a:r>
            <a:r>
              <a:rPr lang="en-US" altLang="en-US" sz="1600" dirty="0" err="1">
                <a:latin typeface="Consolas" panose="020B0609020204030204" pitchFamily="49" charset="0"/>
                <a:cs typeface="Consolas" panose="020B0609020204030204" pitchFamily="49" charset="0"/>
              </a:rPr>
              <a:t>token%NRStr</a:t>
            </a:r>
            <a:r>
              <a:rPr lang="en-US" altLang="en-US" sz="1600" dirty="0">
                <a:latin typeface="Consolas" panose="020B0609020204030204" pitchFamily="49" charset="0"/>
                <a:cs typeface="Consolas" panose="020B0609020204030204" pitchFamily="49" charset="0"/>
              </a:rPr>
              <a:t>(&amp;_x=1)"; </a:t>
            </a:r>
          </a:p>
          <a:p>
            <a:pPr marL="0" lvl="0" indent="0" eaLnBrk="0" fontAlgn="base" hangingPunct="0">
              <a:lnSpc>
                <a:spcPct val="100000"/>
              </a:lnSpc>
              <a:spcBef>
                <a:spcPct val="0"/>
              </a:spcBef>
              <a:spcAft>
                <a:spcPct val="0"/>
              </a:spcAft>
              <a:buClrTx/>
              <a:buSzTx/>
              <a:buNone/>
            </a:pP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url</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6611CC"/>
                </a:solidFill>
                <a:latin typeface="Consolas" panose="020B0609020204030204" pitchFamily="49" charset="0"/>
                <a:cs typeface="Consolas" panose="020B0609020204030204" pitchFamily="49" charset="0"/>
                <a:hlinkClick r:id="rId2"/>
              </a:rPr>
              <a:t>https</a:t>
            </a:r>
            <a:r>
              <a:rPr lang="en-US" altLang="en-US" dirty="0" smtClean="0">
                <a:solidFill>
                  <a:srgbClr val="6611CC"/>
                </a:solidFill>
                <a:latin typeface="Consolas" panose="020B0609020204030204" pitchFamily="49" charset="0"/>
                <a:cs typeface="Consolas" panose="020B0609020204030204" pitchFamily="49" charset="0"/>
                <a:hlinkClick r:id="rId2"/>
              </a:rPr>
              <a:t>://bbmc.ouhsc.edu/</a:t>
            </a:r>
            <a:r>
              <a:rPr lang="en-US" altLang="en-US" dirty="0" err="1" smtClean="0">
                <a:solidFill>
                  <a:srgbClr val="6611CC"/>
                </a:solidFill>
                <a:latin typeface="Consolas" panose="020B0609020204030204" pitchFamily="49" charset="0"/>
                <a:cs typeface="Consolas" panose="020B0609020204030204" pitchFamily="49" charset="0"/>
                <a:hlinkClick r:id="rId2"/>
              </a:rPr>
              <a:t>api</a:t>
            </a:r>
            <a:r>
              <a:rPr lang="en-US" altLang="en-US" dirty="0">
                <a:solidFill>
                  <a:srgbClr val="6611CC"/>
                </a:solidFill>
                <a:latin typeface="Consolas" panose="020B0609020204030204" pitchFamily="49" charset="0"/>
                <a:cs typeface="Consolas" panose="020B0609020204030204" pitchFamily="49" charset="0"/>
                <a:hlinkClick r:id="rId2"/>
              </a:rPr>
              <a: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data</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_null_</a:t>
            </a: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a:t>
            </a:r>
            <a:r>
              <a:rPr lang="en-US" altLang="en-US" dirty="0">
                <a:solidFill>
                  <a:srgbClr val="000000"/>
                </a:solidFill>
                <a:latin typeface="Consolas" panose="020B0609020204030204" pitchFamily="49" charset="0"/>
                <a:cs typeface="Consolas" panose="020B0609020204030204" pitchFamily="49" charset="0"/>
              </a:rPr>
              <a:t> in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put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NRStr</a:t>
            </a:r>
            <a:r>
              <a:rPr lang="en-US" altLang="en-US" dirty="0">
                <a:solidFill>
                  <a:srgbClr val="800080"/>
                </a:solidFill>
                <a:latin typeface="Consolas" panose="020B0609020204030204" pitchFamily="49" charset="0"/>
                <a:cs typeface="Consolas" panose="020B0609020204030204" pitchFamily="49" charset="0"/>
              </a:rPr>
              <a:t>(content=</a:t>
            </a:r>
            <a:r>
              <a:rPr lang="en-US" altLang="en-US" dirty="0" err="1">
                <a:solidFill>
                  <a:srgbClr val="800080"/>
                </a:solidFill>
                <a:latin typeface="Consolas" panose="020B0609020204030204" pitchFamily="49" charset="0"/>
                <a:cs typeface="Consolas" panose="020B0609020204030204" pitchFamily="49" charset="0"/>
              </a:rPr>
              <a:t>record&amp;type</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flat&amp;format</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csv&amp;token</a:t>
            </a:r>
            <a:r>
              <a:rPr lang="en-US" altLang="en-US" dirty="0">
                <a:solidFill>
                  <a:srgbClr val="800080"/>
                </a:solidFill>
                <a:latin typeface="Consolas" panose="020B0609020204030204" pitchFamily="49" charset="0"/>
                <a:cs typeface="Consolas" panose="020B0609020204030204" pitchFamily="49" charset="0"/>
              </a:rPr>
              <a:t>=)&amp;token"</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run</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proc</a:t>
            </a:r>
            <a:r>
              <a:rPr lang="en-US" altLang="en-US" dirty="0">
                <a:solidFill>
                  <a:srgbClr val="000000"/>
                </a:solidFill>
                <a:latin typeface="Consolas" panose="020B0609020204030204" pitchFamily="49" charset="0"/>
                <a:cs typeface="Consolas" panose="020B0609020204030204" pitchFamily="49" charset="0"/>
              </a:rPr>
              <a:t> </a:t>
            </a:r>
            <a:r>
              <a:rPr lang="en-US" altLang="en-US" b="1" dirty="0">
                <a:solidFill>
                  <a:srgbClr val="000080"/>
                </a:solidFill>
                <a:latin typeface="Consolas" panose="020B0609020204030204" pitchFamily="49" charset="0"/>
                <a:cs typeface="Consolas" panose="020B0609020204030204" pitchFamily="49" charset="0"/>
              </a:rPr>
              <a:t>http</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in=in</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out=out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url</a:t>
            </a:r>
            <a:r>
              <a:rPr lang="en-US" altLang="en-US" dirty="0">
                <a:solidFill>
                  <a:srgbClr val="000000"/>
                </a:solidFill>
                <a:latin typeface="Consolas" panose="020B0609020204030204" pitchFamily="49" charset="0"/>
                <a:cs typeface="Consolas" panose="020B0609020204030204" pitchFamily="49" charset="0"/>
              </a:rPr>
              <a:t>=&amp;</a:t>
            </a:r>
            <a:r>
              <a:rPr lang="en-US" altLang="en-US" dirty="0" err="1">
                <a:solidFill>
                  <a:srgbClr val="000000"/>
                </a:solidFill>
                <a:latin typeface="Consolas" panose="020B0609020204030204" pitchFamily="49" charset="0"/>
                <a:cs typeface="Consolas" panose="020B0609020204030204" pitchFamily="49" charset="0"/>
              </a:rPr>
              <a:t>url</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method=</a:t>
            </a:r>
            <a:r>
              <a:rPr lang="en-US" altLang="en-US" dirty="0">
                <a:solidFill>
                  <a:srgbClr val="800080"/>
                </a:solidFill>
                <a:latin typeface="Consolas" panose="020B0609020204030204" pitchFamily="49" charset="0"/>
                <a:cs typeface="Consolas" panose="020B0609020204030204" pitchFamily="49" charset="0"/>
              </a:rPr>
              <a:t>"post"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run</a:t>
            </a:r>
            <a:r>
              <a:rPr lang="en-US" altLang="en-US" dirty="0" smtClean="0">
                <a:solidFill>
                  <a:srgbClr val="000000"/>
                </a:solidFill>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sz="1800" dirty="0">
                <a:latin typeface="Consolas" panose="020B0609020204030204" pitchFamily="49" charset="0"/>
                <a:cs typeface="Consolas" panose="020B0609020204030204" pitchFamily="49" charset="0"/>
              </a:rPr>
              <a:t/>
            </a:r>
            <a:br>
              <a:rPr lang="en-US" altLang="en-US" sz="1800" dirty="0">
                <a:latin typeface="Consolas" panose="020B0609020204030204" pitchFamily="49" charset="0"/>
                <a:cs typeface="Consolas" panose="020B0609020204030204" pitchFamily="49" charset="0"/>
              </a:rPr>
            </a:br>
            <a:endParaRPr lang="en-US" altLang="en-US" sz="1800" dirty="0">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sz="1600" dirty="0" smtClean="0">
                <a:solidFill>
                  <a:schemeClr val="bg1"/>
                </a:solidFill>
                <a:latin typeface="Consolas" panose="020B0609020204030204" pitchFamily="49" charset="0"/>
                <a:cs typeface="Consolas" panose="020B0609020204030204" pitchFamily="49" charset="0"/>
              </a:rPr>
              <a:t>Adapted from Linda Carlin’s and </a:t>
            </a:r>
            <a:r>
              <a:rPr lang="en-US" altLang="en-US" sz="1600" dirty="0" err="1" smtClean="0">
                <a:solidFill>
                  <a:schemeClr val="bg1"/>
                </a:solidFill>
                <a:latin typeface="Consolas" panose="020B0609020204030204" pitchFamily="49" charset="0"/>
                <a:cs typeface="Consolas" panose="020B0609020204030204" pitchFamily="49" charset="0"/>
              </a:rPr>
              <a:t>Kevan</a:t>
            </a:r>
            <a:r>
              <a:rPr lang="en-US" altLang="en-US" sz="1600" dirty="0" smtClean="0">
                <a:solidFill>
                  <a:schemeClr val="bg1"/>
                </a:solidFill>
                <a:latin typeface="Consolas" panose="020B0609020204030204" pitchFamily="49" charset="0"/>
                <a:cs typeface="Consolas" panose="020B0609020204030204" pitchFamily="49" charset="0"/>
              </a:rPr>
              <a:t> </a:t>
            </a:r>
            <a:r>
              <a:rPr lang="en-US" altLang="en-US" sz="1600" dirty="0" err="1" smtClean="0">
                <a:solidFill>
                  <a:schemeClr val="bg1"/>
                </a:solidFill>
                <a:latin typeface="Consolas" panose="020B0609020204030204" pitchFamily="49" charset="0"/>
                <a:cs typeface="Consolas" panose="020B0609020204030204" pitchFamily="49" charset="0"/>
              </a:rPr>
              <a:t>Essmyer’s</a:t>
            </a:r>
            <a:r>
              <a:rPr lang="en-US" altLang="en-US" sz="1600" dirty="0" smtClean="0">
                <a:solidFill>
                  <a:schemeClr val="bg1"/>
                </a:solidFill>
                <a:latin typeface="Consolas" panose="020B0609020204030204" pitchFamily="49" charset="0"/>
                <a:cs typeface="Consolas" panose="020B0609020204030204" pitchFamily="49" charset="0"/>
              </a:rPr>
              <a:t> </a:t>
            </a:r>
            <a:r>
              <a:rPr lang="en-US" altLang="en-US" sz="1600" dirty="0">
                <a:solidFill>
                  <a:schemeClr val="bg1"/>
                </a:solidFill>
                <a:latin typeface="Consolas" panose="020B0609020204030204" pitchFamily="49" charset="0"/>
                <a:cs typeface="Consolas" panose="020B0609020204030204" pitchFamily="49" charset="0"/>
              </a:rPr>
              <a:t>posts at https://groups.google.com/forum/#!topic/project-redcap/MS_4_l1q-WU</a:t>
            </a:r>
          </a:p>
        </p:txBody>
      </p:sp>
    </p:spTree>
    <p:extLst>
      <p:ext uri="{BB962C8B-B14F-4D97-AF65-F5344CB8AC3E}">
        <p14:creationId xmlns:p14="http://schemas.microsoft.com/office/powerpoint/2010/main" val="24546737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4"/>
            <a:ext cx="3206187" cy="32061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428" y="118384"/>
            <a:ext cx="3206187" cy="32061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612" y="118384"/>
            <a:ext cx="3206187" cy="320618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891" y="3429254"/>
            <a:ext cx="3034880" cy="303488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6649" y="3429254"/>
            <a:ext cx="3034880" cy="303488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7" y="3377742"/>
            <a:ext cx="3086392" cy="3086392"/>
          </a:xfrm>
          <a:prstGeom prst="rect">
            <a:avLst/>
          </a:prstGeom>
        </p:spPr>
      </p:pic>
    </p:spTree>
    <p:extLst>
      <p:ext uri="{BB962C8B-B14F-4D97-AF65-F5344CB8AC3E}">
        <p14:creationId xmlns:p14="http://schemas.microsoft.com/office/powerpoint/2010/main" val="4064233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77" y="176258"/>
            <a:ext cx="6401693" cy="36581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434" y="2560643"/>
            <a:ext cx="6401693" cy="3658111"/>
          </a:xfrm>
          <a:prstGeom prst="rect">
            <a:avLst/>
          </a:prstGeom>
        </p:spPr>
      </p:pic>
    </p:spTree>
    <p:extLst>
      <p:ext uri="{BB962C8B-B14F-4D97-AF65-F5344CB8AC3E}">
        <p14:creationId xmlns:p14="http://schemas.microsoft.com/office/powerpoint/2010/main" val="2964140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publications using RODS</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Ye</a:t>
            </a:r>
            <a:r>
              <a:rPr lang="en-US" dirty="0"/>
              <a:t>, Y., </a:t>
            </a:r>
            <a:r>
              <a:rPr lang="en-US" dirty="0" err="1"/>
              <a:t>Tsui</a:t>
            </a:r>
            <a:r>
              <a:rPr lang="en-US" dirty="0"/>
              <a:t>, F. R., Wagner, M., Espino, J. U. and Li, Q. (2014), </a:t>
            </a:r>
            <a:r>
              <a:rPr lang="en-US" dirty="0" smtClean="0"/>
              <a:t>Influenza </a:t>
            </a:r>
            <a:r>
              <a:rPr lang="en-US" dirty="0"/>
              <a:t>detection from emergency department reports using natural language processing and Bayesian network </a:t>
            </a:r>
            <a:r>
              <a:rPr lang="en-US" dirty="0" smtClean="0"/>
              <a:t>classifiers, </a:t>
            </a:r>
            <a:r>
              <a:rPr lang="en-US" dirty="0"/>
              <a:t>J Am Med Inform Assoc.</a:t>
            </a:r>
          </a:p>
          <a:p>
            <a:r>
              <a:rPr lang="en-US" dirty="0"/>
              <a:t>Wagner, M. M., </a:t>
            </a:r>
            <a:r>
              <a:rPr lang="en-US" dirty="0" err="1"/>
              <a:t>Levander</a:t>
            </a:r>
            <a:r>
              <a:rPr lang="en-US" dirty="0"/>
              <a:t>, J. D., Brown, S., Hogan, W. R., Millett, N. and Hanna, J. (2013), </a:t>
            </a:r>
            <a:r>
              <a:rPr lang="en-US" dirty="0" smtClean="0"/>
              <a:t>Apollo</a:t>
            </a:r>
            <a:r>
              <a:rPr lang="en-US" dirty="0"/>
              <a:t>: giving application developers a single point of access to public health models using structured vocabularies and Web </a:t>
            </a:r>
            <a:r>
              <a:rPr lang="en-US" dirty="0" smtClean="0"/>
              <a:t>services, </a:t>
            </a:r>
            <a:r>
              <a:rPr lang="en-US" dirty="0"/>
              <a:t>AMIA </a:t>
            </a:r>
            <a:r>
              <a:rPr lang="en-US" dirty="0" err="1"/>
              <a:t>Annu</a:t>
            </a:r>
            <a:r>
              <a:rPr lang="en-US" dirty="0"/>
              <a:t> </a:t>
            </a:r>
            <a:r>
              <a:rPr lang="en-US" dirty="0" err="1"/>
              <a:t>Symp</a:t>
            </a:r>
            <a:r>
              <a:rPr lang="en-US" dirty="0"/>
              <a:t> Proc, 2013: 1415--1424.</a:t>
            </a:r>
          </a:p>
          <a:p>
            <a:r>
              <a:rPr lang="en-US" dirty="0"/>
              <a:t>Liu, T. Y., Sanders, J. L., </a:t>
            </a:r>
            <a:r>
              <a:rPr lang="en-US" dirty="0" err="1"/>
              <a:t>Tsui</a:t>
            </a:r>
            <a:r>
              <a:rPr lang="en-US" dirty="0"/>
              <a:t>, F. C., Espino, J. U., </a:t>
            </a:r>
            <a:r>
              <a:rPr lang="en-US" dirty="0" err="1"/>
              <a:t>Dato</a:t>
            </a:r>
            <a:r>
              <a:rPr lang="en-US" dirty="0"/>
              <a:t>, V. M. and </a:t>
            </a:r>
            <a:r>
              <a:rPr lang="en-US" dirty="0" err="1"/>
              <a:t>Suyama</a:t>
            </a:r>
            <a:r>
              <a:rPr lang="en-US" dirty="0"/>
              <a:t>, J. (2013), </a:t>
            </a:r>
            <a:r>
              <a:rPr lang="en-US" dirty="0" smtClean="0"/>
              <a:t>Association </a:t>
            </a:r>
            <a:r>
              <a:rPr lang="en-US" dirty="0"/>
              <a:t>of over-the-counter pharmaceutical sales with influenza-like-illnesses to patient volume in an urgent care </a:t>
            </a:r>
            <a:r>
              <a:rPr lang="en-US" dirty="0" smtClean="0"/>
              <a:t>setting, </a:t>
            </a:r>
            <a:r>
              <a:rPr lang="en-US" dirty="0" err="1"/>
              <a:t>PLoS</a:t>
            </a:r>
            <a:r>
              <a:rPr lang="en-US" dirty="0"/>
              <a:t> ONE, 8, 3: e59273.</a:t>
            </a:r>
          </a:p>
          <a:p>
            <a:r>
              <a:rPr lang="en-US" dirty="0" smtClean="0"/>
              <a:t>Lee</a:t>
            </a:r>
            <a:r>
              <a:rPr lang="en-US" dirty="0"/>
              <a:t>, B. Y., Tai, J. H., </a:t>
            </a:r>
            <a:r>
              <a:rPr lang="en-US" dirty="0" err="1"/>
              <a:t>McGlone</a:t>
            </a:r>
            <a:r>
              <a:rPr lang="en-US" dirty="0"/>
              <a:t>, S. M., Bailey, R. R., </a:t>
            </a:r>
            <a:r>
              <a:rPr lang="en-US" dirty="0" err="1"/>
              <a:t>Wateska</a:t>
            </a:r>
            <a:r>
              <a:rPr lang="en-US" dirty="0"/>
              <a:t>, A. R., Zimmer, S. M., Zimmerman, R. K. and Wagner, M. M. (2012), </a:t>
            </a:r>
            <a:r>
              <a:rPr lang="en-US" dirty="0" smtClean="0"/>
              <a:t>The </a:t>
            </a:r>
            <a:r>
              <a:rPr lang="en-US" dirty="0"/>
              <a:t>potential economic value of a 'universal' (multi-year) influenza </a:t>
            </a:r>
            <a:r>
              <a:rPr lang="en-US" dirty="0" smtClean="0"/>
              <a:t>vaccine, </a:t>
            </a:r>
            <a:r>
              <a:rPr lang="en-US" dirty="0"/>
              <a:t>Influenza Other </a:t>
            </a:r>
            <a:r>
              <a:rPr lang="en-US" dirty="0" err="1"/>
              <a:t>Respi</a:t>
            </a:r>
            <a:r>
              <a:rPr lang="en-US" dirty="0"/>
              <a:t> Viruses, 6, 3: 167--175</a:t>
            </a:r>
            <a:r>
              <a:rPr lang="en-US" dirty="0" smtClean="0"/>
              <a:t>.</a:t>
            </a:r>
          </a:p>
          <a:p>
            <a:r>
              <a:rPr lang="en-US" dirty="0"/>
              <a:t>Wagner, M., Cooper, G., </a:t>
            </a:r>
            <a:r>
              <a:rPr lang="en-US" dirty="0" err="1"/>
              <a:t>Tsui</a:t>
            </a:r>
            <a:r>
              <a:rPr lang="en-US" dirty="0"/>
              <a:t>, </a:t>
            </a:r>
            <a:r>
              <a:rPr lang="en-US" dirty="0" err="1"/>
              <a:t>Fuchiang</a:t>
            </a:r>
            <a:r>
              <a:rPr lang="en-US" dirty="0"/>
              <a:t>, Espino, J.U., </a:t>
            </a:r>
            <a:r>
              <a:rPr lang="en-US" dirty="0" err="1"/>
              <a:t>Harkema</a:t>
            </a:r>
            <a:r>
              <a:rPr lang="en-US" dirty="0"/>
              <a:t>, H., </a:t>
            </a:r>
            <a:r>
              <a:rPr lang="en-US" dirty="0" err="1"/>
              <a:t>Levander</a:t>
            </a:r>
            <a:r>
              <a:rPr lang="en-US" dirty="0"/>
              <a:t>, J., </a:t>
            </a:r>
            <a:r>
              <a:rPr lang="en-US" dirty="0" err="1"/>
              <a:t>Villamarin</a:t>
            </a:r>
            <a:r>
              <a:rPr lang="en-US" dirty="0"/>
              <a:t>, R., Millett, N., Brown, S.T. and </a:t>
            </a:r>
            <a:r>
              <a:rPr lang="en-US" dirty="0" err="1"/>
              <a:t>Gallaggher</a:t>
            </a:r>
            <a:r>
              <a:rPr lang="en-US" dirty="0"/>
              <a:t>, A. (2012), </a:t>
            </a:r>
            <a:r>
              <a:rPr lang="en-US" dirty="0" smtClean="0"/>
              <a:t>A </a:t>
            </a:r>
            <a:r>
              <a:rPr lang="en-US" dirty="0"/>
              <a:t>Decision-Theoretic Model of Disease Surveillance and Control and a Prototype Implementation for the Disease </a:t>
            </a:r>
            <a:r>
              <a:rPr lang="en-US" dirty="0" smtClean="0"/>
              <a:t>Influenza, </a:t>
            </a:r>
            <a:r>
              <a:rPr lang="en-US" dirty="0"/>
              <a:t>Data Engineering Workshops (ICDEW), 2012 IEEE 28th International Conference on: 49-54.</a:t>
            </a:r>
          </a:p>
          <a:p>
            <a:r>
              <a:rPr lang="en-US" dirty="0"/>
              <a:t>Lee, B. Y., </a:t>
            </a:r>
            <a:r>
              <a:rPr lang="en-US" dirty="0" err="1"/>
              <a:t>Stalter</a:t>
            </a:r>
            <a:r>
              <a:rPr lang="en-US" dirty="0"/>
              <a:t>, R. M., Bacon, K. M., Tai, J. H., Bailey, R. R., Zimmer, S. M. and Wagner, M. M. (2011), </a:t>
            </a:r>
            <a:r>
              <a:rPr lang="en-US" dirty="0" smtClean="0"/>
              <a:t>Cost-effectiveness </a:t>
            </a:r>
            <a:r>
              <a:rPr lang="en-US" dirty="0"/>
              <a:t>of </a:t>
            </a:r>
            <a:r>
              <a:rPr lang="en-US" dirty="0" err="1"/>
              <a:t>adjuvanted</a:t>
            </a:r>
            <a:r>
              <a:rPr lang="en-US" dirty="0"/>
              <a:t> versus </a:t>
            </a:r>
            <a:r>
              <a:rPr lang="en-US" dirty="0" err="1"/>
              <a:t>nonadjuvanted</a:t>
            </a:r>
            <a:r>
              <a:rPr lang="en-US" dirty="0"/>
              <a:t> influenza vaccine in adult hemodialysis </a:t>
            </a:r>
            <a:r>
              <a:rPr lang="en-US" dirty="0" smtClean="0"/>
              <a:t>patients, </a:t>
            </a:r>
            <a:r>
              <a:rPr lang="en-US" dirty="0"/>
              <a:t>Am. J. Kidney Dis., 57, 5: 724--732</a:t>
            </a:r>
            <a:r>
              <a:rPr lang="en-US" dirty="0" smtClean="0"/>
              <a:t>.</a:t>
            </a:r>
            <a:endParaRPr lang="en-US" dirty="0"/>
          </a:p>
        </p:txBody>
      </p:sp>
    </p:spTree>
    <p:extLst>
      <p:ext uri="{BB962C8B-B14F-4D97-AF65-F5344CB8AC3E}">
        <p14:creationId xmlns:p14="http://schemas.microsoft.com/office/powerpoint/2010/main" val="42017773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Project Challenges</a:t>
            </a:r>
            <a:endParaRPr lang="en-US" dirty="0"/>
          </a:p>
        </p:txBody>
      </p:sp>
      <p:sp>
        <p:nvSpPr>
          <p:cNvPr id="3" name="Content Placeholder 2"/>
          <p:cNvSpPr>
            <a:spLocks noGrp="1"/>
          </p:cNvSpPr>
          <p:nvPr>
            <p:ph sz="half" idx="1"/>
          </p:nvPr>
        </p:nvSpPr>
        <p:spPr/>
        <p:txBody>
          <a:bodyPr/>
          <a:lstStyle/>
          <a:p>
            <a:r>
              <a:rPr lang="en-US" dirty="0" smtClean="0"/>
              <a:t>Height data entry errors appear rampant (confusion over unit of measurement- cm vs inch)</a:t>
            </a:r>
          </a:p>
          <a:p>
            <a:r>
              <a:rPr lang="en-US" dirty="0" smtClean="0"/>
              <a:t>Percentiles provided do not appear to stratify on gender</a:t>
            </a:r>
          </a:p>
          <a:p>
            <a:r>
              <a:rPr lang="en-US" dirty="0" smtClean="0"/>
              <a:t>Which measurement counts?  Multiple measurements per child in most instances.</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73822" y="3912243"/>
            <a:ext cx="4937125" cy="2810568"/>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053" y="1845734"/>
            <a:ext cx="2066509" cy="2066509"/>
          </a:xfrm>
          <a:prstGeom prst="rect">
            <a:avLst/>
          </a:prstGeom>
        </p:spPr>
      </p:pic>
    </p:spTree>
    <p:extLst>
      <p:ext uri="{BB962C8B-B14F-4D97-AF65-F5344CB8AC3E}">
        <p14:creationId xmlns:p14="http://schemas.microsoft.com/office/powerpoint/2010/main" val="2892649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Project Tasks Remaining</a:t>
            </a:r>
            <a:endParaRPr lang="en-US" dirty="0"/>
          </a:p>
        </p:txBody>
      </p:sp>
      <p:sp>
        <p:nvSpPr>
          <p:cNvPr id="3" name="Content Placeholder 2"/>
          <p:cNvSpPr>
            <a:spLocks noGrp="1"/>
          </p:cNvSpPr>
          <p:nvPr>
            <p:ph idx="1"/>
          </p:nvPr>
        </p:nvSpPr>
        <p:spPr/>
        <p:txBody>
          <a:bodyPr>
            <a:normAutofit/>
          </a:bodyPr>
          <a:lstStyle/>
          <a:p>
            <a:r>
              <a:rPr lang="en-US" sz="2800" dirty="0" smtClean="0"/>
              <a:t>Clean up percentile scores for weight, height, and BMI</a:t>
            </a:r>
          </a:p>
          <a:p>
            <a:endParaRPr lang="en-US" sz="2800" dirty="0"/>
          </a:p>
          <a:p>
            <a:r>
              <a:rPr lang="en-US" sz="2800" dirty="0" smtClean="0"/>
              <a:t>Merge project-collected </a:t>
            </a:r>
            <a:r>
              <a:rPr lang="en-US" sz="2800" dirty="0"/>
              <a:t>Pediatric Behavioral Health </a:t>
            </a:r>
            <a:r>
              <a:rPr lang="en-US" sz="2800" dirty="0" smtClean="0"/>
              <a:t>Screen measures</a:t>
            </a:r>
            <a:endParaRPr lang="en-US" sz="2800" dirty="0"/>
          </a:p>
        </p:txBody>
      </p:sp>
    </p:spTree>
    <p:extLst>
      <p:ext uri="{BB962C8B-B14F-4D97-AF65-F5344CB8AC3E}">
        <p14:creationId xmlns:p14="http://schemas.microsoft.com/office/powerpoint/2010/main" val="4166946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ADHD </a:t>
            </a:r>
            <a:r>
              <a:rPr lang="en-US" dirty="0" smtClean="0"/>
              <a:t>Medication Titration </a:t>
            </a:r>
            <a:r>
              <a:rPr lang="en-US" dirty="0"/>
              <a:t>M</a:t>
            </a:r>
            <a:r>
              <a:rPr lang="en-US" dirty="0" smtClean="0"/>
              <a:t>anagement </a:t>
            </a:r>
            <a:r>
              <a:rPr lang="en-US" dirty="0"/>
              <a:t>and </a:t>
            </a:r>
            <a:r>
              <a:rPr lang="en-US" dirty="0" smtClean="0"/>
              <a:t>Patient </a:t>
            </a:r>
            <a:r>
              <a:rPr lang="en-US" dirty="0"/>
              <a:t>C</a:t>
            </a:r>
            <a:r>
              <a:rPr lang="en-US" dirty="0" smtClean="0"/>
              <a:t>ompliance</a:t>
            </a:r>
            <a:endParaRPr lang="en-US" dirty="0"/>
          </a:p>
        </p:txBody>
      </p:sp>
      <p:sp>
        <p:nvSpPr>
          <p:cNvPr id="4" name="Text Placeholder 3"/>
          <p:cNvSpPr>
            <a:spLocks noGrp="1"/>
          </p:cNvSpPr>
          <p:nvPr>
            <p:ph type="body" idx="1"/>
          </p:nvPr>
        </p:nvSpPr>
        <p:spPr/>
        <p:txBody>
          <a:bodyPr/>
          <a:lstStyle/>
          <a:p>
            <a:r>
              <a:rPr lang="en-US" dirty="0" smtClean="0"/>
              <a:t>PIs: Drs. O’Banion &amp; Wolraich</a:t>
            </a:r>
          </a:p>
        </p:txBody>
      </p:sp>
    </p:spTree>
    <p:extLst>
      <p:ext uri="{BB962C8B-B14F-4D97-AF65-F5344CB8AC3E}">
        <p14:creationId xmlns:p14="http://schemas.microsoft.com/office/powerpoint/2010/main" val="470422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5521" y="-1"/>
            <a:ext cx="10167203" cy="6354502"/>
          </a:xfrm>
          <a:prstGeom prst="rect">
            <a:avLst/>
          </a:prstGeom>
        </p:spPr>
      </p:pic>
    </p:spTree>
    <p:extLst>
      <p:ext uri="{BB962C8B-B14F-4D97-AF65-F5344CB8AC3E}">
        <p14:creationId xmlns:p14="http://schemas.microsoft.com/office/powerpoint/2010/main" val="22906555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normAutofit/>
          </a:bodyPr>
          <a:lstStyle/>
          <a:p>
            <a:r>
              <a:rPr lang="en-US" dirty="0" smtClean="0"/>
              <a:t>ADHD Project Requirements</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rgbClr val="FFC000"/>
                </a:solidFill>
              </a:rPr>
              <a:t>Aug 2012</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rgbClr val="FFC000"/>
                </a:solidFill>
              </a:rPr>
              <a:t>Feb 2016</a:t>
            </a:r>
            <a:endParaRPr lang="en-US" sz="2800" dirty="0">
              <a:solidFill>
                <a:srgbClr val="FFC000"/>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rgbClr val="FFC000"/>
                </a:solidFill>
              </a:rPr>
              <a:t>Feb 2016 – Mar 2016</a:t>
            </a:r>
            <a:endParaRPr lang="en-US" sz="2800" dirty="0">
              <a:solidFill>
                <a:srgbClr val="FFC000"/>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r>
              <a:rPr lang="en-US" sz="2800" dirty="0" smtClean="0"/>
              <a:t>.</a:t>
            </a:r>
            <a:endParaRPr lang="en-US" sz="2800"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5358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4416" y="0"/>
            <a:ext cx="10000527" cy="6250329"/>
          </a:xfrm>
          <a:prstGeom prst="rect">
            <a:avLst/>
          </a:prstGeom>
        </p:spPr>
      </p:pic>
    </p:spTree>
    <p:extLst>
      <p:ext uri="{BB962C8B-B14F-4D97-AF65-F5344CB8AC3E}">
        <p14:creationId xmlns:p14="http://schemas.microsoft.com/office/powerpoint/2010/main" val="1602893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err="1"/>
              <a:t>REDCap</a:t>
            </a:r>
            <a:r>
              <a:rPr lang="en-US" sz="2800" dirty="0"/>
              <a:t> </a:t>
            </a:r>
            <a:r>
              <a:rPr lang="en-US" sz="2800" dirty="0" smtClean="0"/>
              <a:t>cache</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0956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7097" y="0"/>
            <a:ext cx="10065151" cy="6290719"/>
          </a:xfrm>
          <a:prstGeom prst="rect">
            <a:avLst/>
          </a:prstGeom>
        </p:spPr>
      </p:pic>
    </p:spTree>
    <p:extLst>
      <p:ext uri="{BB962C8B-B14F-4D97-AF65-F5344CB8AC3E}">
        <p14:creationId xmlns:p14="http://schemas.microsoft.com/office/powerpoint/2010/main" val="3582381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a:t>
            </a:r>
            <a:r>
              <a:rPr lang="en-US" sz="2800" dirty="0" smtClean="0"/>
              <a:t>cache</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2005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9" y="0"/>
            <a:ext cx="10185722" cy="6366076"/>
          </a:xfrm>
          <a:prstGeom prst="rect">
            <a:avLst/>
          </a:prstGeom>
        </p:spPr>
      </p:pic>
    </p:spTree>
    <p:extLst>
      <p:ext uri="{BB962C8B-B14F-4D97-AF65-F5344CB8AC3E}">
        <p14:creationId xmlns:p14="http://schemas.microsoft.com/office/powerpoint/2010/main" val="1143488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Marrying CDW and Big Data</a:t>
            </a:r>
            <a:endParaRPr lang="en-US" dirty="0"/>
          </a:p>
        </p:txBody>
      </p:sp>
      <p:sp>
        <p:nvSpPr>
          <p:cNvPr id="3" name="Content Placeholder 2"/>
          <p:cNvSpPr>
            <a:spLocks noGrp="1"/>
          </p:cNvSpPr>
          <p:nvPr>
            <p:ph idx="1"/>
          </p:nvPr>
        </p:nvSpPr>
        <p:spPr>
          <a:xfrm>
            <a:off x="838200" y="1825625"/>
            <a:ext cx="5417634" cy="4351338"/>
          </a:xfrm>
        </p:spPr>
        <p:txBody>
          <a:bodyPr>
            <a:normAutofit/>
          </a:bodyPr>
          <a:lstStyle/>
          <a:p>
            <a:r>
              <a:rPr lang="en-US" dirty="0" smtClean="0"/>
              <a:t>One step in the process of whipping “Big Data” into shape for analysis</a:t>
            </a:r>
          </a:p>
          <a:p>
            <a:pPr lvl="1"/>
            <a:r>
              <a:rPr lang="en-US" dirty="0" smtClean="0"/>
              <a:t>Aggregates data from various sources</a:t>
            </a:r>
          </a:p>
          <a:p>
            <a:pPr lvl="1"/>
            <a:r>
              <a:rPr lang="en-US" dirty="0" smtClean="0"/>
              <a:t>Data is usually not real-time (but not too far behind)</a:t>
            </a:r>
          </a:p>
          <a:p>
            <a:pPr lvl="1"/>
            <a:r>
              <a:rPr lang="en-US" dirty="0" smtClean="0"/>
              <a:t>Standardization, cleansing, and relational restructuring are common tasks that immediately precede CDW storage</a:t>
            </a:r>
          </a:p>
          <a:p>
            <a:pPr lvl="1"/>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756" y="1881379"/>
            <a:ext cx="5671860" cy="3315087"/>
          </a:xfrm>
          <a:prstGeom prst="rect">
            <a:avLst/>
          </a:prstGeom>
        </p:spPr>
      </p:pic>
      <p:sp>
        <p:nvSpPr>
          <p:cNvPr id="5" name="Rectangle 4"/>
          <p:cNvSpPr/>
          <p:nvPr/>
        </p:nvSpPr>
        <p:spPr>
          <a:xfrm>
            <a:off x="6348761" y="5387157"/>
            <a:ext cx="6096000" cy="646331"/>
          </a:xfrm>
          <a:prstGeom prst="rect">
            <a:avLst/>
          </a:prstGeom>
        </p:spPr>
        <p:txBody>
          <a:bodyPr>
            <a:spAutoFit/>
          </a:bodyPr>
          <a:lstStyle/>
          <a:p>
            <a:r>
              <a:rPr lang="en-US" dirty="0" err="1">
                <a:solidFill>
                  <a:srgbClr val="474848"/>
                </a:solidFill>
                <a:latin typeface="Verdana" panose="020B0604030504040204" pitchFamily="34" charset="0"/>
              </a:rPr>
              <a:t>Raghupathi</a:t>
            </a:r>
            <a:r>
              <a:rPr lang="en-US" dirty="0">
                <a:solidFill>
                  <a:srgbClr val="474848"/>
                </a:solidFill>
                <a:latin typeface="Verdana" panose="020B0604030504040204" pitchFamily="34" charset="0"/>
              </a:rPr>
              <a:t> and </a:t>
            </a:r>
            <a:r>
              <a:rPr lang="en-US" dirty="0" err="1">
                <a:solidFill>
                  <a:srgbClr val="474848"/>
                </a:solidFill>
                <a:latin typeface="Verdana" panose="020B0604030504040204" pitchFamily="34" charset="0"/>
              </a:rPr>
              <a:t>Raghupathi</a:t>
            </a:r>
            <a:r>
              <a:rPr lang="en-US" dirty="0">
                <a:solidFill>
                  <a:srgbClr val="474848"/>
                </a:solidFill>
                <a:latin typeface="Verdana" panose="020B0604030504040204" pitchFamily="34" charset="0"/>
              </a:rPr>
              <a:t> </a:t>
            </a:r>
            <a:r>
              <a:rPr lang="en-US" i="1" dirty="0">
                <a:solidFill>
                  <a:srgbClr val="474848"/>
                </a:solidFill>
                <a:latin typeface="Verdana" panose="020B0604030504040204" pitchFamily="34" charset="0"/>
              </a:rPr>
              <a:t>Health Information Science and </a:t>
            </a:r>
            <a:r>
              <a:rPr lang="en-US" i="1" dirty="0" smtClean="0">
                <a:solidFill>
                  <a:srgbClr val="474848"/>
                </a:solidFill>
                <a:latin typeface="Verdana" panose="020B0604030504040204" pitchFamily="34" charset="0"/>
              </a:rPr>
              <a:t>Systems</a:t>
            </a:r>
            <a:r>
              <a:rPr lang="en-US" dirty="0">
                <a:solidFill>
                  <a:srgbClr val="474848"/>
                </a:solidFill>
                <a:latin typeface="Verdana" panose="020B0604030504040204" pitchFamily="34" charset="0"/>
              </a:rPr>
              <a:t> 2014 </a:t>
            </a:r>
            <a:r>
              <a:rPr lang="en-US" b="1" dirty="0">
                <a:solidFill>
                  <a:srgbClr val="474848"/>
                </a:solidFill>
                <a:latin typeface="Verdana" panose="020B0604030504040204" pitchFamily="34" charset="0"/>
              </a:rPr>
              <a:t>2</a:t>
            </a:r>
            <a:r>
              <a:rPr lang="en-US" dirty="0">
                <a:solidFill>
                  <a:srgbClr val="474848"/>
                </a:solidFill>
                <a:latin typeface="Verdana" panose="020B0604030504040204" pitchFamily="34" charset="0"/>
              </a:rPr>
              <a:t>:3  </a:t>
            </a:r>
            <a:endParaRPr lang="en-US" dirty="0"/>
          </a:p>
        </p:txBody>
      </p:sp>
    </p:spTree>
    <p:extLst>
      <p:ext uri="{BB962C8B-B14F-4D97-AF65-F5344CB8AC3E}">
        <p14:creationId xmlns:p14="http://schemas.microsoft.com/office/powerpoint/2010/main" val="1819810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250347" cy="6406467"/>
          </a:xfrm>
          <a:prstGeom prst="rect">
            <a:avLst/>
          </a:prstGeom>
        </p:spPr>
      </p:pic>
    </p:spTree>
    <p:extLst>
      <p:ext uri="{BB962C8B-B14F-4D97-AF65-F5344CB8AC3E}">
        <p14:creationId xmlns:p14="http://schemas.microsoft.com/office/powerpoint/2010/main" val="27465950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spTree>
    <p:extLst>
      <p:ext uri="{BB962C8B-B14F-4D97-AF65-F5344CB8AC3E}">
        <p14:creationId xmlns:p14="http://schemas.microsoft.com/office/powerpoint/2010/main" val="35924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2373" y="0"/>
            <a:ext cx="10111643" cy="6319777"/>
          </a:xfrm>
          <a:prstGeom prst="rect">
            <a:avLst/>
          </a:prstGeom>
        </p:spPr>
      </p:pic>
    </p:spTree>
    <p:extLst>
      <p:ext uri="{BB962C8B-B14F-4D97-AF65-F5344CB8AC3E}">
        <p14:creationId xmlns:p14="http://schemas.microsoft.com/office/powerpoint/2010/main" val="17686066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924" y="943277"/>
            <a:ext cx="7584551" cy="4334030"/>
          </a:xfrm>
          <a:prstGeom prst="rect">
            <a:avLst/>
          </a:prstGeom>
        </p:spPr>
      </p:pic>
    </p:spTree>
    <p:extLst>
      <p:ext uri="{BB962C8B-B14F-4D97-AF65-F5344CB8AC3E}">
        <p14:creationId xmlns:p14="http://schemas.microsoft.com/office/powerpoint/2010/main" val="2500587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 Project Challenges</a:t>
            </a:r>
            <a:endParaRPr lang="en-US" dirty="0"/>
          </a:p>
        </p:txBody>
      </p:sp>
      <p:sp>
        <p:nvSpPr>
          <p:cNvPr id="3" name="Content Placeholder 2"/>
          <p:cNvSpPr>
            <a:spLocks noGrp="1"/>
          </p:cNvSpPr>
          <p:nvPr>
            <p:ph sz="half" idx="1"/>
          </p:nvPr>
        </p:nvSpPr>
        <p:spPr/>
        <p:txBody>
          <a:bodyPr/>
          <a:lstStyle/>
          <a:p>
            <a:r>
              <a:rPr lang="en-US" dirty="0" smtClean="0"/>
              <a:t>Unfinished, manual EMR warehouse already existed </a:t>
            </a:r>
          </a:p>
          <a:p>
            <a:pPr lvl="1"/>
            <a:r>
              <a:rPr lang="en-US" dirty="0" smtClean="0"/>
              <a:t>Had to merge old and new approaches</a:t>
            </a:r>
          </a:p>
          <a:p>
            <a:r>
              <a:rPr lang="en-US" dirty="0" smtClean="0"/>
              <a:t>Some necessary EMR data stored in </a:t>
            </a:r>
            <a:r>
              <a:rPr lang="en-US" dirty="0" err="1" smtClean="0"/>
              <a:t>docdata</a:t>
            </a:r>
            <a:endParaRPr lang="en-US" dirty="0"/>
          </a:p>
          <a:p>
            <a:pPr lvl="1"/>
            <a:r>
              <a:rPr lang="en-US" dirty="0" smtClean="0"/>
              <a:t>Required code to render </a:t>
            </a:r>
            <a:r>
              <a:rPr lang="en-US" dirty="0" err="1" smtClean="0"/>
              <a:t>docdata</a:t>
            </a:r>
            <a:r>
              <a:rPr lang="en-US" dirty="0" smtClean="0"/>
              <a:t> strings as images (.rtf and .pdf files of “quick text” and scanned documents)</a:t>
            </a:r>
          </a:p>
          <a:p>
            <a:pPr lvl="1"/>
            <a:r>
              <a:rPr lang="en-US" dirty="0" smtClean="0"/>
              <a:t>Regex code required to parse analytic information from </a:t>
            </a:r>
            <a:r>
              <a:rPr lang="en-US" dirty="0" err="1" smtClean="0"/>
              <a:t>docdata</a:t>
            </a:r>
            <a:r>
              <a:rPr lang="en-US" dirty="0" smtClean="0"/>
              <a:t> images</a:t>
            </a:r>
          </a:p>
          <a:p>
            <a:endParaRPr lang="en-US" dirty="0"/>
          </a:p>
        </p:txBody>
      </p:sp>
      <p:pic>
        <p:nvPicPr>
          <p:cNvPr id="7" name="Content Placeholder 6"/>
          <p:cNvPicPr>
            <a:picLocks noGrp="1" noChangeAspect="1"/>
          </p:cNvPicPr>
          <p:nvPr>
            <p:ph sz="half" idx="2"/>
          </p:nvPr>
        </p:nvPicPr>
        <p:blipFill>
          <a:blip r:embed="rId2"/>
          <a:stretch>
            <a:fillRect/>
          </a:stretch>
        </p:blipFill>
        <p:spPr>
          <a:xfrm>
            <a:off x="6218238" y="2314774"/>
            <a:ext cx="4937125" cy="3085703"/>
          </a:xfrm>
          <a:prstGeom prst="rect">
            <a:avLst/>
          </a:prstGeom>
        </p:spPr>
      </p:pic>
    </p:spTree>
    <p:extLst>
      <p:ext uri="{BB962C8B-B14F-4D97-AF65-F5344CB8AC3E}">
        <p14:creationId xmlns:p14="http://schemas.microsoft.com/office/powerpoint/2010/main" val="1324666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 Project Tasks Remaining</a:t>
            </a:r>
            <a:endParaRPr lang="en-US" dirty="0"/>
          </a:p>
        </p:txBody>
      </p:sp>
      <p:sp>
        <p:nvSpPr>
          <p:cNvPr id="3" name="Content Placeholder 2"/>
          <p:cNvSpPr>
            <a:spLocks noGrp="1"/>
          </p:cNvSpPr>
          <p:nvPr>
            <p:ph idx="1"/>
          </p:nvPr>
        </p:nvSpPr>
        <p:spPr/>
        <p:txBody>
          <a:bodyPr>
            <a:normAutofit/>
          </a:bodyPr>
          <a:lstStyle/>
          <a:p>
            <a:r>
              <a:rPr lang="en-US" sz="2800" dirty="0" smtClean="0"/>
              <a:t>Merge final “quick-text” fields and scanned document data with existing database</a:t>
            </a:r>
          </a:p>
          <a:p>
            <a:endParaRPr lang="en-US" sz="2800" dirty="0"/>
          </a:p>
          <a:p>
            <a:r>
              <a:rPr lang="en-US" sz="2800" dirty="0" smtClean="0"/>
              <a:t>Verify all data from EMR were recovered</a:t>
            </a:r>
          </a:p>
          <a:p>
            <a:endParaRPr lang="en-US" sz="2800" dirty="0"/>
          </a:p>
        </p:txBody>
      </p:sp>
    </p:spTree>
    <p:extLst>
      <p:ext uri="{BB962C8B-B14F-4D97-AF65-F5344CB8AC3E}">
        <p14:creationId xmlns:p14="http://schemas.microsoft.com/office/powerpoint/2010/main" val="17163713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the OUHSC CDW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8488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566826" cy="1186774"/>
          </a:xfrm>
        </p:spPr>
        <p:txBody>
          <a:bodyPr>
            <a:normAutofit fontScale="90000"/>
          </a:bodyPr>
          <a:lstStyle/>
          <a:p>
            <a:r>
              <a:rPr lang="en-US" dirty="0"/>
              <a:t>Open to any Campus </a:t>
            </a:r>
            <a:r>
              <a:rPr lang="en-US" dirty="0" smtClean="0"/>
              <a:t/>
            </a:r>
            <a:br>
              <a:rPr lang="en-US" dirty="0" smtClean="0"/>
            </a:br>
            <a:r>
              <a:rPr lang="en-US" dirty="0" smtClean="0"/>
              <a:t>Collaborators</a:t>
            </a:r>
            <a:endParaRPr lang="en-US" dirty="0"/>
          </a:p>
        </p:txBody>
      </p:sp>
      <p:sp>
        <p:nvSpPr>
          <p:cNvPr id="3" name="Content Placeholder 2"/>
          <p:cNvSpPr>
            <a:spLocks noGrp="1"/>
          </p:cNvSpPr>
          <p:nvPr>
            <p:ph idx="4294967295"/>
          </p:nvPr>
        </p:nvSpPr>
        <p:spPr>
          <a:xfrm>
            <a:off x="111318" y="1685677"/>
            <a:ext cx="11754780" cy="4710606"/>
          </a:xfrm>
        </p:spPr>
        <p:txBody>
          <a:bodyPr>
            <a:noAutofit/>
          </a:bodyPr>
          <a:lstStyle/>
          <a:p>
            <a:pPr marL="0" indent="0">
              <a:buNone/>
            </a:pPr>
            <a:r>
              <a:rPr lang="en-US" sz="3200" dirty="0"/>
              <a:t>With the appropriate IRB approval, </a:t>
            </a:r>
            <a:r>
              <a:rPr lang="en-US" sz="3200" dirty="0" smtClean="0"/>
              <a:t/>
            </a:r>
            <a:br>
              <a:rPr lang="en-US" sz="3200" dirty="0" smtClean="0"/>
            </a:br>
            <a:r>
              <a:rPr lang="en-US" sz="3200" dirty="0" smtClean="0"/>
              <a:t>we’d like the system open </a:t>
            </a:r>
            <a:r>
              <a:rPr lang="en-US" sz="3200" dirty="0"/>
              <a:t>to </a:t>
            </a:r>
            <a:r>
              <a:rPr lang="en-US" sz="3200" dirty="0" smtClean="0"/>
              <a:t>                                                               anyone on </a:t>
            </a:r>
            <a:r>
              <a:rPr lang="en-US" sz="3200" dirty="0"/>
              <a:t>campus, including</a:t>
            </a:r>
            <a:r>
              <a:rPr lang="en-US" sz="3200" dirty="0" smtClean="0"/>
              <a:t>:</a:t>
            </a:r>
          </a:p>
          <a:p>
            <a:pPr marL="457200" indent="-457200">
              <a:buFont typeface="Courier New" panose="02070309020205020404" pitchFamily="49" charset="0"/>
              <a:buChar char="o"/>
            </a:pPr>
            <a:r>
              <a:rPr lang="en-US" sz="3200" dirty="0" smtClean="0"/>
              <a:t>Statisticians </a:t>
            </a:r>
            <a:r>
              <a:rPr lang="en-US" sz="3200" dirty="0"/>
              <a:t>analyzing the project caches (</a:t>
            </a:r>
            <a:r>
              <a:rPr lang="en-US" sz="3200" dirty="0" err="1"/>
              <a:t>eg</a:t>
            </a:r>
            <a:r>
              <a:rPr lang="en-US" sz="3200" dirty="0"/>
              <a:t>, BERD &amp; BBMC)</a:t>
            </a:r>
          </a:p>
          <a:p>
            <a:pPr marL="457200" indent="-457200">
              <a:buFont typeface="Courier New" panose="02070309020205020404" pitchFamily="49" charset="0"/>
              <a:buChar char="o"/>
            </a:pPr>
            <a:r>
              <a:rPr lang="en-US" sz="3200" dirty="0" smtClean="0"/>
              <a:t>Applied </a:t>
            </a:r>
            <a:r>
              <a:rPr lang="en-US" sz="3200" dirty="0"/>
              <a:t>researchers or </a:t>
            </a:r>
            <a:r>
              <a:rPr lang="en-US" sz="3200" dirty="0" smtClean="0"/>
              <a:t>QAQI </a:t>
            </a:r>
            <a:r>
              <a:rPr lang="en-US" sz="3200" dirty="0"/>
              <a:t>investigators (last column)</a:t>
            </a:r>
          </a:p>
          <a:p>
            <a:pPr marL="457200" indent="-457200">
              <a:buFont typeface="Courier New" panose="02070309020205020404" pitchFamily="49" charset="0"/>
              <a:buChar char="o"/>
            </a:pPr>
            <a:r>
              <a:rPr lang="en-US" sz="3200" dirty="0" smtClean="0"/>
              <a:t>Departments </a:t>
            </a:r>
            <a:r>
              <a:rPr lang="en-US" sz="3200" dirty="0"/>
              <a:t>adding their own data source to the ecosystem (first column)</a:t>
            </a:r>
          </a:p>
          <a:p>
            <a:pPr marL="457200" indent="-457200">
              <a:buFont typeface="Courier New" panose="02070309020205020404" pitchFamily="49" charset="0"/>
              <a:buChar char="o"/>
            </a:pPr>
            <a:r>
              <a:rPr lang="en-US" sz="3200" dirty="0" smtClean="0"/>
              <a:t>Departments </a:t>
            </a:r>
            <a:r>
              <a:rPr lang="en-US" sz="3200" dirty="0"/>
              <a:t>who want a separate warehouse &amp; data sources, but want to reuse the distribution mechanism.</a:t>
            </a:r>
            <a:endParaRPr lang="en-US" sz="3200"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670" y="0"/>
            <a:ext cx="6182853" cy="3035030"/>
          </a:xfrm>
          <a:prstGeom prst="rect">
            <a:avLst/>
          </a:prstGeom>
        </p:spPr>
      </p:pic>
    </p:spTree>
    <p:extLst>
      <p:ext uri="{BB962C8B-B14F-4D97-AF65-F5344CB8AC3E}">
        <p14:creationId xmlns:p14="http://schemas.microsoft.com/office/powerpoint/2010/main" val="6678969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normAutofit/>
          </a:bodyPr>
          <a:lstStyle/>
          <a:p>
            <a:r>
              <a:rPr lang="en-US" dirty="0"/>
              <a:t>Possible Service </a:t>
            </a:r>
            <a:r>
              <a:rPr lang="en-US" dirty="0" smtClean="0"/>
              <a:t>Tiers</a:t>
            </a:r>
            <a:endParaRPr lang="en-US" dirty="0"/>
          </a:p>
        </p:txBody>
      </p:sp>
      <p:sp>
        <p:nvSpPr>
          <p:cNvPr id="3" name="Content Placeholder 2"/>
          <p:cNvSpPr>
            <a:spLocks noGrp="1"/>
          </p:cNvSpPr>
          <p:nvPr>
            <p:ph idx="4294967295"/>
          </p:nvPr>
        </p:nvSpPr>
        <p:spPr>
          <a:xfrm>
            <a:off x="99892" y="1597025"/>
            <a:ext cx="11793658" cy="4351338"/>
          </a:xfrm>
        </p:spPr>
        <p:txBody>
          <a:bodyPr>
            <a:noAutofit/>
          </a:bodyPr>
          <a:lstStyle/>
          <a:p>
            <a:pPr marL="0" indent="0">
              <a:buNone/>
              <a:tabLst>
                <a:tab pos="1544638" algn="l"/>
                <a:tab pos="5375275" algn="l"/>
              </a:tabLst>
            </a:pPr>
            <a:r>
              <a:rPr lang="en-US" sz="3600" b="1" dirty="0"/>
              <a:t>Tier 0: </a:t>
            </a:r>
            <a:r>
              <a:rPr lang="en-US" sz="3600" b="1" dirty="0" smtClean="0"/>
              <a:t>	</a:t>
            </a:r>
            <a:r>
              <a:rPr lang="en-US" sz="3600" dirty="0" smtClean="0"/>
              <a:t>Education 	</a:t>
            </a:r>
            <a:r>
              <a:rPr lang="en-US" sz="3600" dirty="0" smtClean="0">
                <a:solidFill>
                  <a:schemeClr val="bg1">
                    <a:lumMod val="50000"/>
                  </a:schemeClr>
                </a:solidFill>
              </a:rPr>
              <a:t>(free &amp; composed of fake data)</a:t>
            </a:r>
            <a:endParaRPr lang="en-US" sz="3600" dirty="0">
              <a:solidFill>
                <a:schemeClr val="bg1">
                  <a:lumMod val="50000"/>
                </a:schemeClr>
              </a:solidFill>
            </a:endParaRPr>
          </a:p>
          <a:p>
            <a:pPr marL="0" indent="0">
              <a:buNone/>
              <a:tabLst>
                <a:tab pos="1544638" algn="l"/>
                <a:tab pos="5375275" algn="l"/>
              </a:tabLst>
            </a:pPr>
            <a:r>
              <a:rPr lang="en-US" sz="3600" b="1" dirty="0"/>
              <a:t>Tier 1: </a:t>
            </a:r>
            <a:r>
              <a:rPr lang="en-US" sz="3600" b="1" dirty="0" smtClean="0"/>
              <a:t>	</a:t>
            </a:r>
            <a:r>
              <a:rPr lang="en-US" sz="3600" dirty="0" err="1" smtClean="0"/>
              <a:t>Dept</a:t>
            </a:r>
            <a:r>
              <a:rPr lang="en-US" sz="3600" dirty="0" smtClean="0"/>
              <a:t> </a:t>
            </a:r>
            <a:r>
              <a:rPr lang="en-US" sz="3600" dirty="0"/>
              <a:t>Cookie-cutter </a:t>
            </a:r>
            <a:r>
              <a:rPr lang="en-US" sz="3600" dirty="0" smtClean="0"/>
              <a:t>	</a:t>
            </a:r>
            <a:r>
              <a:rPr lang="en-US" sz="3600" dirty="0" smtClean="0">
                <a:solidFill>
                  <a:schemeClr val="bg1">
                    <a:lumMod val="50000"/>
                  </a:schemeClr>
                </a:solidFill>
              </a:rPr>
              <a:t>(</a:t>
            </a:r>
            <a:r>
              <a:rPr lang="en-US" sz="3600" dirty="0">
                <a:solidFill>
                  <a:schemeClr val="bg1">
                    <a:lumMod val="50000"/>
                  </a:schemeClr>
                </a:solidFill>
              </a:rPr>
              <a:t>free)</a:t>
            </a:r>
          </a:p>
          <a:p>
            <a:pPr marL="0" indent="0">
              <a:buNone/>
              <a:tabLst>
                <a:tab pos="1544638" algn="l"/>
                <a:tab pos="5375275" algn="l"/>
              </a:tabLst>
            </a:pPr>
            <a:r>
              <a:rPr lang="en-US" sz="3600" b="1" dirty="0" smtClean="0"/>
              <a:t>Tier </a:t>
            </a:r>
            <a:r>
              <a:rPr lang="en-US" sz="3600" b="1" dirty="0"/>
              <a:t>2: </a:t>
            </a:r>
            <a:r>
              <a:rPr lang="en-US" sz="3600" b="1" dirty="0" smtClean="0"/>
              <a:t>	</a:t>
            </a:r>
            <a:r>
              <a:rPr lang="en-US" sz="3600" dirty="0" smtClean="0"/>
              <a:t>3D </a:t>
            </a:r>
            <a:r>
              <a:rPr lang="en-US" sz="3600" dirty="0"/>
              <a:t>box </a:t>
            </a:r>
            <a:r>
              <a:rPr lang="en-US" sz="3600" dirty="0" smtClean="0"/>
              <a:t>	</a:t>
            </a:r>
            <a:r>
              <a:rPr lang="en-US" sz="3600" dirty="0" smtClean="0">
                <a:solidFill>
                  <a:schemeClr val="bg1">
                    <a:lumMod val="50000"/>
                  </a:schemeClr>
                </a:solidFill>
              </a:rPr>
              <a:t>(</a:t>
            </a:r>
            <a:r>
              <a:rPr lang="en-US" sz="3600" dirty="0">
                <a:solidFill>
                  <a:schemeClr val="bg1">
                    <a:lumMod val="50000"/>
                  </a:schemeClr>
                </a:solidFill>
              </a:rPr>
              <a:t>hourly fee)</a:t>
            </a:r>
          </a:p>
          <a:p>
            <a:pPr marL="0" indent="0">
              <a:buNone/>
              <a:tabLst>
                <a:tab pos="1544638" algn="l"/>
                <a:tab pos="5375275" algn="l"/>
              </a:tabLst>
            </a:pPr>
            <a:r>
              <a:rPr lang="en-US" sz="3600" b="1" dirty="0" smtClean="0"/>
              <a:t>Tier </a:t>
            </a:r>
            <a:r>
              <a:rPr lang="en-US" sz="3600" b="1" dirty="0"/>
              <a:t>3: </a:t>
            </a:r>
            <a:r>
              <a:rPr lang="en-US" sz="3600" b="1" dirty="0" smtClean="0"/>
              <a:t>	</a:t>
            </a:r>
            <a:r>
              <a:rPr lang="en-US" sz="3600" dirty="0" smtClean="0"/>
              <a:t>Multilevel 	</a:t>
            </a:r>
            <a:r>
              <a:rPr lang="en-US" sz="3600" dirty="0" smtClean="0">
                <a:solidFill>
                  <a:schemeClr val="bg1">
                    <a:lumMod val="50000"/>
                  </a:schemeClr>
                </a:solidFill>
              </a:rPr>
              <a:t>(</a:t>
            </a:r>
            <a:r>
              <a:rPr lang="en-US" sz="3600" dirty="0">
                <a:solidFill>
                  <a:schemeClr val="bg1">
                    <a:lumMod val="50000"/>
                  </a:schemeClr>
                </a:solidFill>
              </a:rPr>
              <a:t>retainer + hourly </a:t>
            </a:r>
            <a:r>
              <a:rPr lang="en-US" sz="3600" dirty="0" smtClean="0">
                <a:solidFill>
                  <a:schemeClr val="bg1">
                    <a:lumMod val="50000"/>
                  </a:schemeClr>
                </a:solidFill>
              </a:rPr>
              <a:t>fee</a:t>
            </a:r>
            <a:r>
              <a:rPr lang="en-US" sz="3600" dirty="0">
                <a:solidFill>
                  <a:schemeClr val="bg1">
                    <a:lumMod val="50000"/>
                  </a:schemeClr>
                </a:solidFill>
              </a:rPr>
              <a:t>)</a:t>
            </a:r>
          </a:p>
        </p:txBody>
      </p:sp>
    </p:spTree>
    <p:extLst>
      <p:ext uri="{BB962C8B-B14F-4D97-AF65-F5344CB8AC3E}">
        <p14:creationId xmlns:p14="http://schemas.microsoft.com/office/powerpoint/2010/main" val="9878148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108" y="287338"/>
            <a:ext cx="8492197" cy="549690"/>
          </a:xfrm>
        </p:spPr>
        <p:txBody>
          <a:bodyPr>
            <a:noAutofit/>
          </a:bodyPr>
          <a:lstStyle/>
          <a:p>
            <a:r>
              <a:rPr lang="en-US" dirty="0" smtClean="0"/>
              <a:t>New Features </a:t>
            </a:r>
            <a:r>
              <a:rPr lang="en-US" dirty="0" err="1" smtClean="0"/>
              <a:t>Wishlist</a:t>
            </a:r>
            <a:endParaRPr lang="en-US" dirty="0"/>
          </a:p>
        </p:txBody>
      </p:sp>
      <p:sp>
        <p:nvSpPr>
          <p:cNvPr id="3" name="Content Placeholder 2"/>
          <p:cNvSpPr>
            <a:spLocks noGrp="1"/>
          </p:cNvSpPr>
          <p:nvPr>
            <p:ph idx="4294967295"/>
          </p:nvPr>
        </p:nvSpPr>
        <p:spPr>
          <a:xfrm>
            <a:off x="723900" y="1055077"/>
            <a:ext cx="11169650" cy="5205046"/>
          </a:xfrm>
        </p:spPr>
        <p:txBody>
          <a:bodyPr>
            <a:noAutofit/>
          </a:bodyPr>
          <a:lstStyle/>
          <a:p>
            <a:pPr marL="457200" indent="-457200">
              <a:buFont typeface="Courier New" panose="02070309020205020404" pitchFamily="49" charset="0"/>
              <a:buChar char="o"/>
            </a:pPr>
            <a:r>
              <a:rPr lang="en-US" sz="3200" dirty="0" smtClean="0"/>
              <a:t>Scalability</a:t>
            </a:r>
            <a:endParaRPr lang="en-US" sz="3200" dirty="0"/>
          </a:p>
          <a:p>
            <a:pPr marL="749808" lvl="1" indent="-457200">
              <a:buFont typeface="Courier New" panose="02070309020205020404" pitchFamily="49" charset="0"/>
              <a:buChar char="o"/>
            </a:pPr>
            <a:r>
              <a:rPr lang="en-US" sz="3200" dirty="0" smtClean="0"/>
              <a:t>More </a:t>
            </a:r>
            <a:r>
              <a:rPr lang="en-US" sz="3200" dirty="0"/>
              <a:t>projects</a:t>
            </a:r>
          </a:p>
          <a:p>
            <a:pPr marL="749808" lvl="1" indent="-457200">
              <a:buFont typeface="Courier New" panose="02070309020205020404" pitchFamily="49" charset="0"/>
              <a:buChar char="o"/>
            </a:pPr>
            <a:r>
              <a:rPr lang="en-US" sz="3200" dirty="0" smtClean="0"/>
              <a:t>More </a:t>
            </a:r>
            <a:r>
              <a:rPr lang="en-US" sz="3200" dirty="0"/>
              <a:t>data per project</a:t>
            </a:r>
          </a:p>
          <a:p>
            <a:pPr marL="749808" lvl="1" indent="-457200">
              <a:buFont typeface="Courier New" panose="02070309020205020404" pitchFamily="49" charset="0"/>
              <a:buChar char="o"/>
            </a:pPr>
            <a:r>
              <a:rPr lang="en-US" sz="3200" dirty="0" smtClean="0"/>
              <a:t>More </a:t>
            </a:r>
            <a:r>
              <a:rPr lang="en-US" sz="3200" dirty="0"/>
              <a:t>frequent updates per project</a:t>
            </a:r>
          </a:p>
          <a:p>
            <a:pPr marL="457200" indent="-457200">
              <a:buFont typeface="Courier New" panose="02070309020205020404" pitchFamily="49" charset="0"/>
              <a:buChar char="o"/>
            </a:pPr>
            <a:r>
              <a:rPr lang="en-US" sz="3200" dirty="0" smtClean="0"/>
              <a:t>Federal </a:t>
            </a:r>
            <a:r>
              <a:rPr lang="en-US" sz="3200" dirty="0"/>
              <a:t>reporting benefits of combining data sources </a:t>
            </a:r>
            <a:endParaRPr lang="en-US" sz="3200" dirty="0" smtClean="0"/>
          </a:p>
          <a:p>
            <a:pPr marL="457200" indent="-457200">
              <a:buFont typeface="Courier New" panose="02070309020205020404" pitchFamily="49" charset="0"/>
              <a:buChar char="o"/>
            </a:pPr>
            <a:r>
              <a:rPr lang="en-US" sz="3200" dirty="0" smtClean="0"/>
              <a:t>i2b2 possible </a:t>
            </a:r>
            <a:r>
              <a:rPr lang="en-US" dirty="0" smtClean="0"/>
              <a:t>(https</a:t>
            </a:r>
            <a:r>
              <a:rPr lang="en-US" dirty="0"/>
              <a:t>://www.i2b2.org/)</a:t>
            </a:r>
          </a:p>
          <a:p>
            <a:pPr marL="749808" lvl="1" indent="-457200">
              <a:buFont typeface="Courier New" panose="02070309020205020404" pitchFamily="49" charset="0"/>
              <a:buChar char="o"/>
            </a:pPr>
            <a:r>
              <a:rPr lang="en-US" sz="3200" dirty="0" smtClean="0"/>
              <a:t>Learn </a:t>
            </a:r>
            <a:r>
              <a:rPr lang="en-US" sz="3200" dirty="0"/>
              <a:t>from/with other </a:t>
            </a:r>
            <a:r>
              <a:rPr lang="en-US" sz="3200" dirty="0" smtClean="0"/>
              <a:t>institutions (</a:t>
            </a:r>
            <a:r>
              <a:rPr lang="en-US" sz="2000" dirty="0" smtClean="0"/>
              <a:t>via the Greater Plains Collaborative- </a:t>
            </a:r>
            <a:r>
              <a:rPr lang="en-US" sz="2000" dirty="0">
                <a:hlinkClick r:id="rId2"/>
              </a:rPr>
              <a:t>http://www.gpcnetwork.org</a:t>
            </a:r>
            <a:r>
              <a:rPr lang="en-US" sz="2000" dirty="0" smtClean="0">
                <a:hlinkClick r:id="rId2"/>
              </a:rPr>
              <a:t>/</a:t>
            </a:r>
            <a:r>
              <a:rPr lang="en-US" sz="2000" dirty="0" smtClean="0"/>
              <a:t> and/or </a:t>
            </a:r>
            <a:r>
              <a:rPr lang="en-US" sz="2000" dirty="0" err="1" smtClean="0"/>
              <a:t>TriNetX</a:t>
            </a:r>
            <a:r>
              <a:rPr lang="en-US" sz="2000" dirty="0"/>
              <a:t> </a:t>
            </a:r>
            <a:r>
              <a:rPr lang="en-US" sz="2000" dirty="0">
                <a:hlinkClick r:id="rId3"/>
              </a:rPr>
              <a:t>http://trinetx.com</a:t>
            </a:r>
            <a:r>
              <a:rPr lang="en-US" sz="2000" dirty="0" smtClean="0">
                <a:hlinkClick r:id="rId3"/>
              </a:rPr>
              <a:t>/</a:t>
            </a:r>
            <a:r>
              <a:rPr lang="en-US" sz="3200" dirty="0" smtClean="0"/>
              <a:t>)</a:t>
            </a:r>
            <a:endParaRPr lang="en-US" sz="3200" dirty="0"/>
          </a:p>
          <a:p>
            <a:pPr marL="749808" lvl="1" indent="-457200">
              <a:buFont typeface="Courier New" panose="02070309020205020404" pitchFamily="49" charset="0"/>
              <a:buChar char="o"/>
            </a:pPr>
            <a:r>
              <a:rPr lang="en-US" sz="3200" dirty="0" smtClean="0"/>
              <a:t>Cheaper </a:t>
            </a:r>
            <a:r>
              <a:rPr lang="en-US" sz="3200" dirty="0"/>
              <a:t>code development &amp; maintenance.</a:t>
            </a:r>
            <a:endParaRPr lang="en-US" sz="3200" dirty="0" smtClean="0"/>
          </a:p>
        </p:txBody>
      </p:sp>
    </p:spTree>
    <p:extLst>
      <p:ext uri="{BB962C8B-B14F-4D97-AF65-F5344CB8AC3E}">
        <p14:creationId xmlns:p14="http://schemas.microsoft.com/office/powerpoint/2010/main" val="256748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is Big Data?</a:t>
            </a:r>
          </a:p>
          <a:p>
            <a:pPr lvl="1"/>
            <a:r>
              <a:rPr lang="en-US" dirty="0" smtClean="0"/>
              <a:t>Extremely </a:t>
            </a:r>
            <a:r>
              <a:rPr lang="en-US" dirty="0"/>
              <a:t>large data </a:t>
            </a:r>
            <a:r>
              <a:rPr lang="en-US" dirty="0" smtClean="0"/>
              <a:t>sets (usually containing raw data) </a:t>
            </a:r>
            <a:r>
              <a:rPr lang="en-US" dirty="0"/>
              <a:t>that may be analyzed computationally to reveal patterns, trends, and associations, especially relating to human behavior and interactions</a:t>
            </a:r>
            <a:r>
              <a:rPr lang="en-US" dirty="0" smtClean="0"/>
              <a:t>.</a:t>
            </a:r>
          </a:p>
          <a:p>
            <a:r>
              <a:rPr lang="en-US" dirty="0" smtClean="0"/>
              <a:t>Why is it important?</a:t>
            </a:r>
          </a:p>
          <a:p>
            <a:pPr lvl="1"/>
            <a:r>
              <a:rPr lang="en-US" dirty="0" smtClean="0"/>
              <a:t>Improve </a:t>
            </a:r>
            <a:r>
              <a:rPr lang="en-US" dirty="0"/>
              <a:t>care, save lives, and lower costs </a:t>
            </a:r>
            <a:r>
              <a:rPr lang="en-US" dirty="0" smtClean="0"/>
              <a:t>(some estimates reach $300 Billion/year in U.S.)</a:t>
            </a:r>
          </a:p>
          <a:p>
            <a:pPr lvl="1"/>
            <a:r>
              <a:rPr lang="en-US" dirty="0" smtClean="0"/>
              <a:t>The promise of predictive analytics</a:t>
            </a:r>
          </a:p>
          <a:p>
            <a:pPr lvl="2"/>
            <a:r>
              <a:rPr lang="en-US" dirty="0" smtClean="0"/>
              <a:t>Predict cost-effective best practices, disease surveillance, etc.</a:t>
            </a:r>
          </a:p>
          <a:p>
            <a:pPr lvl="1"/>
            <a:r>
              <a:rPr lang="en-US" dirty="0"/>
              <a:t>The promise of </a:t>
            </a:r>
            <a:r>
              <a:rPr lang="en-US" dirty="0" smtClean="0"/>
              <a:t>prescriptive </a:t>
            </a:r>
            <a:r>
              <a:rPr lang="en-US" dirty="0"/>
              <a:t>analytics</a:t>
            </a:r>
          </a:p>
          <a:p>
            <a:pPr lvl="2"/>
            <a:r>
              <a:rPr lang="en-US" dirty="0" smtClean="0"/>
              <a:t>Adaptive interventions that redirect patient health trajectories that drift off-course</a:t>
            </a:r>
          </a:p>
          <a:p>
            <a:pPr lvl="2"/>
            <a:r>
              <a:rPr lang="en-US" dirty="0" smtClean="0"/>
              <a:t>Enables personalized medicine via advanced </a:t>
            </a:r>
            <a:r>
              <a:rPr lang="en-US" dirty="0"/>
              <a:t>clinical decision </a:t>
            </a:r>
            <a:r>
              <a:rPr lang="en-US" dirty="0" smtClean="0"/>
              <a:t>support </a:t>
            </a:r>
          </a:p>
          <a:p>
            <a:r>
              <a:rPr lang="en-US" dirty="0" smtClean="0"/>
              <a:t>What is the future of Big Data?</a:t>
            </a:r>
          </a:p>
          <a:p>
            <a:pPr lvl="1"/>
            <a:r>
              <a:rPr lang="en-US" dirty="0"/>
              <a:t>As data capture </a:t>
            </a:r>
            <a:r>
              <a:rPr lang="en-US" dirty="0" smtClean="0"/>
              <a:t>technologies (e.g., fitness monitoring devices, the eventual Internet of Things) </a:t>
            </a:r>
            <a:r>
              <a:rPr lang="en-US" dirty="0"/>
              <a:t>continue to evolve, we </a:t>
            </a:r>
            <a:r>
              <a:rPr lang="en-US" dirty="0" smtClean="0"/>
              <a:t>will be </a:t>
            </a:r>
            <a:r>
              <a:rPr lang="en-US" dirty="0"/>
              <a:t>accumulating more and more Big </a:t>
            </a:r>
            <a:r>
              <a:rPr lang="en-US" dirty="0" smtClean="0"/>
              <a:t>Data</a:t>
            </a:r>
          </a:p>
          <a:p>
            <a:pPr lvl="1"/>
            <a:r>
              <a:rPr lang="en-US" dirty="0" smtClean="0"/>
              <a:t>Generally speaking, healthcare isn’t really on the Big Data scene, yet, but with the advent of medical devices and cloud data capture technologies, we are certainly on the doorstep</a:t>
            </a:r>
            <a:endParaRPr lang="en-US" dirty="0"/>
          </a:p>
          <a:p>
            <a:pPr lvl="1"/>
            <a:endParaRPr lang="en-US" dirty="0"/>
          </a:p>
          <a:p>
            <a:endParaRPr lang="en-US" dirty="0"/>
          </a:p>
        </p:txBody>
      </p:sp>
    </p:spTree>
    <p:extLst>
      <p:ext uri="{BB962C8B-B14F-4D97-AF65-F5344CB8AC3E}">
        <p14:creationId xmlns:p14="http://schemas.microsoft.com/office/powerpoint/2010/main" val="19155874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Long-term Vision</a:t>
            </a:r>
            <a:endParaRPr lang="en-US" dirty="0"/>
          </a:p>
        </p:txBody>
      </p:sp>
      <p:pic>
        <p:nvPicPr>
          <p:cNvPr id="4" name="Content Placeholder 3"/>
          <p:cNvPicPr>
            <a:picLocks noGrp="1" noChangeAspect="1"/>
          </p:cNvPicPr>
          <p:nvPr>
            <p:ph idx="1"/>
          </p:nvPr>
        </p:nvPicPr>
        <p:blipFill>
          <a:blip r:embed="rId2"/>
          <a:stretch>
            <a:fillRect/>
          </a:stretch>
        </p:blipFill>
        <p:spPr>
          <a:xfrm>
            <a:off x="2441274" y="1823260"/>
            <a:ext cx="7029975" cy="4823471"/>
          </a:xfrm>
          <a:prstGeom prst="rect">
            <a:avLst/>
          </a:prstGeom>
        </p:spPr>
      </p:pic>
    </p:spTree>
    <p:extLst>
      <p:ext uri="{BB962C8B-B14F-4D97-AF65-F5344CB8AC3E}">
        <p14:creationId xmlns:p14="http://schemas.microsoft.com/office/powerpoint/2010/main" val="1575994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Next Steps</a:t>
            </a:r>
          </a:p>
        </p:txBody>
      </p:sp>
      <p:sp>
        <p:nvSpPr>
          <p:cNvPr id="3" name="Content Placeholder 2"/>
          <p:cNvSpPr>
            <a:spLocks noGrp="1"/>
          </p:cNvSpPr>
          <p:nvPr>
            <p:ph idx="1"/>
          </p:nvPr>
        </p:nvSpPr>
        <p:spPr/>
        <p:txBody>
          <a:bodyPr>
            <a:normAutofit/>
          </a:bodyPr>
          <a:lstStyle/>
          <a:p>
            <a:r>
              <a:rPr lang="en-US" sz="2800" dirty="0" smtClean="0"/>
              <a:t>Finalize roster and convene the CDW governance body</a:t>
            </a:r>
          </a:p>
          <a:p>
            <a:pPr lvl="1"/>
            <a:r>
              <a:rPr lang="en-US" sz="2400" dirty="0" smtClean="0"/>
              <a:t>Develop standard operating procedures for CDW access and use</a:t>
            </a:r>
          </a:p>
          <a:p>
            <a:pPr lvl="1"/>
            <a:r>
              <a:rPr lang="en-US" sz="2400" dirty="0" smtClean="0"/>
              <a:t>Determine regulatory review processes for CDW projects</a:t>
            </a:r>
          </a:p>
          <a:p>
            <a:r>
              <a:rPr lang="en-US" sz="2800" dirty="0" smtClean="0"/>
              <a:t>Obtain data sharing agreements with other EHR systems</a:t>
            </a:r>
          </a:p>
          <a:p>
            <a:r>
              <a:rPr lang="en-US" sz="2800" dirty="0" smtClean="0"/>
              <a:t>Round out final tweaks to existing pilot projects</a:t>
            </a:r>
          </a:p>
          <a:p>
            <a:r>
              <a:rPr lang="en-US" sz="2800" dirty="0" smtClean="0"/>
              <a:t>Continually collect and monitor feedback from end-users and adapt system accordingly</a:t>
            </a:r>
          </a:p>
          <a:p>
            <a:r>
              <a:rPr lang="en-US" sz="2800" dirty="0" smtClean="0"/>
              <a:t>Invite and select new CDW projects</a:t>
            </a:r>
            <a:endParaRPr lang="en-US" sz="2800" dirty="0"/>
          </a:p>
          <a:p>
            <a:endParaRPr lang="en-US" sz="2800" dirty="0" smtClean="0"/>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1431482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OUHSC CDW Data Possibilities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Currently available</a:t>
            </a:r>
          </a:p>
          <a:p>
            <a:pPr lvl="1"/>
            <a:r>
              <a:rPr lang="en-US" dirty="0" smtClean="0"/>
              <a:t>Centricity data from OKC-HSC clinics</a:t>
            </a:r>
          </a:p>
          <a:p>
            <a:pPr lvl="2"/>
            <a:r>
              <a:rPr lang="en-US" dirty="0" smtClean="0"/>
              <a:t>Patient demographics</a:t>
            </a:r>
          </a:p>
          <a:p>
            <a:pPr lvl="2"/>
            <a:r>
              <a:rPr lang="en-US" dirty="0" smtClean="0"/>
              <a:t>Visit information</a:t>
            </a:r>
          </a:p>
          <a:p>
            <a:pPr lvl="2"/>
            <a:r>
              <a:rPr lang="en-US" dirty="0" smtClean="0"/>
              <a:t>Biometrics</a:t>
            </a:r>
          </a:p>
          <a:p>
            <a:pPr lvl="2"/>
            <a:r>
              <a:rPr lang="en-US" dirty="0" smtClean="0"/>
              <a:t>Diagnoses</a:t>
            </a:r>
          </a:p>
          <a:p>
            <a:pPr lvl="2"/>
            <a:r>
              <a:rPr lang="en-US" dirty="0" smtClean="0">
                <a:solidFill>
                  <a:schemeClr val="tx1"/>
                </a:solidFill>
              </a:rPr>
              <a:t>Lab results</a:t>
            </a:r>
          </a:p>
          <a:p>
            <a:pPr lvl="2"/>
            <a:r>
              <a:rPr lang="en-US" dirty="0" smtClean="0">
                <a:solidFill>
                  <a:schemeClr val="tx1"/>
                </a:solidFill>
              </a:rPr>
              <a:t>Prescription information</a:t>
            </a:r>
          </a:p>
          <a:p>
            <a:pPr lvl="2"/>
            <a:r>
              <a:rPr lang="en-US" dirty="0" smtClean="0">
                <a:solidFill>
                  <a:schemeClr val="tx1"/>
                </a:solidFill>
              </a:rPr>
              <a:t>Limited billing information</a:t>
            </a:r>
          </a:p>
          <a:p>
            <a:pPr lvl="1"/>
            <a:endParaRPr lang="en-US" dirty="0" smtClean="0">
              <a:solidFill>
                <a:schemeClr val="tx1"/>
              </a:solidFill>
            </a:endParaRPr>
          </a:p>
          <a:p>
            <a:r>
              <a:rPr lang="en-US" dirty="0" smtClean="0">
                <a:solidFill>
                  <a:schemeClr val="tx1"/>
                </a:solidFill>
              </a:rPr>
              <a:t>Planned additions in near future (negotiations pending)</a:t>
            </a:r>
          </a:p>
          <a:p>
            <a:pPr lvl="1"/>
            <a:r>
              <a:rPr lang="en-US" dirty="0" err="1" smtClean="0">
                <a:solidFill>
                  <a:schemeClr val="tx1"/>
                </a:solidFill>
              </a:rPr>
              <a:t>Meditech</a:t>
            </a:r>
            <a:r>
              <a:rPr lang="en-US" dirty="0" smtClean="0">
                <a:solidFill>
                  <a:schemeClr val="tx1"/>
                </a:solidFill>
              </a:rPr>
              <a:t> data</a:t>
            </a:r>
          </a:p>
          <a:p>
            <a:pPr lvl="1"/>
            <a:r>
              <a:rPr lang="en-US" dirty="0" err="1" smtClean="0">
                <a:solidFill>
                  <a:schemeClr val="tx1"/>
                </a:solidFill>
              </a:rPr>
              <a:t>CribNotes</a:t>
            </a:r>
            <a:r>
              <a:rPr lang="en-US" dirty="0" smtClean="0">
                <a:solidFill>
                  <a:schemeClr val="tx1"/>
                </a:solidFill>
              </a:rPr>
              <a:t> data (neonatal/perinatal specific EMR)</a:t>
            </a:r>
          </a:p>
          <a:p>
            <a:pPr lvl="1"/>
            <a:r>
              <a:rPr lang="en-US" dirty="0" smtClean="0">
                <a:solidFill>
                  <a:schemeClr val="tx1"/>
                </a:solidFill>
              </a:rPr>
              <a:t>Select OSIIS data from OK State </a:t>
            </a:r>
            <a:r>
              <a:rPr lang="en-US" dirty="0" err="1" smtClean="0">
                <a:solidFill>
                  <a:schemeClr val="tx1"/>
                </a:solidFill>
              </a:rPr>
              <a:t>Dept</a:t>
            </a:r>
            <a:r>
              <a:rPr lang="en-US" dirty="0" smtClean="0">
                <a:solidFill>
                  <a:schemeClr val="tx1"/>
                </a:solidFill>
              </a:rPr>
              <a:t> of Health</a:t>
            </a:r>
          </a:p>
          <a:p>
            <a:pPr lvl="1"/>
            <a:r>
              <a:rPr lang="en-US" dirty="0">
                <a:solidFill>
                  <a:schemeClr val="tx1"/>
                </a:solidFill>
              </a:rPr>
              <a:t>HSC Pharmaceutical data</a:t>
            </a:r>
          </a:p>
          <a:p>
            <a:pPr lvl="1"/>
            <a:r>
              <a:rPr lang="en-US" dirty="0" smtClean="0">
                <a:solidFill>
                  <a:schemeClr val="tx1"/>
                </a:solidFill>
              </a:rPr>
              <a:t>IDX billing information</a:t>
            </a:r>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10323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Only CDW in Town/State</a:t>
            </a:r>
            <a:endParaRPr lang="en-US" dirty="0"/>
          </a:p>
        </p:txBody>
      </p:sp>
      <p:sp>
        <p:nvSpPr>
          <p:cNvPr id="3" name="Content Placeholder 2"/>
          <p:cNvSpPr>
            <a:spLocks noGrp="1"/>
          </p:cNvSpPr>
          <p:nvPr>
            <p:ph idx="1"/>
          </p:nvPr>
        </p:nvSpPr>
        <p:spPr/>
        <p:txBody>
          <a:bodyPr/>
          <a:lstStyle/>
          <a:p>
            <a:r>
              <a:rPr lang="en-US" dirty="0" smtClean="0"/>
              <a:t>Coming Soon: OSDH Health-e-Oklahoma system</a:t>
            </a:r>
          </a:p>
          <a:p>
            <a:pPr lvl="1"/>
            <a:r>
              <a:rPr lang="en-US" dirty="0" smtClean="0"/>
              <a:t>Orion Health vendor</a:t>
            </a:r>
          </a:p>
          <a:p>
            <a:r>
              <a:rPr lang="en-US" dirty="0" smtClean="0"/>
              <a:t>OPSR Data Systems &amp; Coordination workgroup</a:t>
            </a:r>
          </a:p>
          <a:p>
            <a:pPr lvl="1"/>
            <a:r>
              <a:rPr lang="en-US" dirty="0">
                <a:hlinkClick r:id="rId2"/>
              </a:rPr>
              <a:t>http://</a:t>
            </a:r>
            <a:r>
              <a:rPr lang="en-US" dirty="0" smtClean="0">
                <a:hlinkClick r:id="rId2"/>
              </a:rPr>
              <a:t>smartstartok.org/opsr</a:t>
            </a:r>
            <a:r>
              <a:rPr lang="en-US" dirty="0" smtClean="0"/>
              <a:t> </a:t>
            </a:r>
          </a:p>
          <a:p>
            <a:r>
              <a:rPr lang="en-US" dirty="0" smtClean="0"/>
              <a:t>OU Centricity maintains a business operations warehouse</a:t>
            </a:r>
          </a:p>
          <a:p>
            <a:r>
              <a:rPr lang="en-US" dirty="0" err="1" smtClean="0"/>
              <a:t>MediTech</a:t>
            </a:r>
            <a:r>
              <a:rPr lang="en-US" dirty="0" smtClean="0"/>
              <a:t> participates in pooled warehouse</a:t>
            </a:r>
          </a:p>
          <a:p>
            <a:r>
              <a:rPr lang="en-US" dirty="0" smtClean="0"/>
              <a:t>Health Information Exchanges (HIEs)</a:t>
            </a:r>
          </a:p>
          <a:p>
            <a:pPr lvl="1"/>
            <a:r>
              <a:rPr lang="en-US" dirty="0" err="1"/>
              <a:t>MyHealth</a:t>
            </a:r>
            <a:r>
              <a:rPr lang="en-US" dirty="0"/>
              <a:t> Access </a:t>
            </a:r>
            <a:r>
              <a:rPr lang="en-US" dirty="0" smtClean="0"/>
              <a:t>Network</a:t>
            </a:r>
          </a:p>
          <a:p>
            <a:pPr lvl="1"/>
            <a:r>
              <a:rPr lang="en-US" dirty="0"/>
              <a:t>Coordinated Care </a:t>
            </a:r>
            <a:r>
              <a:rPr lang="en-US" dirty="0" smtClean="0"/>
              <a:t>Oklahoma</a:t>
            </a:r>
          </a:p>
          <a:p>
            <a:pPr lvl="1"/>
            <a:r>
              <a:rPr lang="en-US" dirty="0"/>
              <a:t>OSU Center for Health Systems </a:t>
            </a:r>
            <a:r>
              <a:rPr lang="en-US" dirty="0" smtClean="0"/>
              <a:t>Innovation pays for Cerner HIE</a:t>
            </a:r>
          </a:p>
          <a:p>
            <a:pPr lvl="1"/>
            <a:endParaRPr lang="en-US" dirty="0" smtClean="0"/>
          </a:p>
        </p:txBody>
      </p:sp>
    </p:spTree>
    <p:extLst>
      <p:ext uri="{BB962C8B-B14F-4D97-AF65-F5344CB8AC3E}">
        <p14:creationId xmlns:p14="http://schemas.microsoft.com/office/powerpoint/2010/main" val="31463910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lstStyle/>
          <a:p>
            <a:r>
              <a:rPr lang="en-US" dirty="0" smtClean="0"/>
              <a:t>Comparison of CDW and HIEs</a:t>
            </a:r>
            <a:endParaRPr lang="en-US" dirty="0"/>
          </a:p>
        </p:txBody>
      </p:sp>
      <p:sp>
        <p:nvSpPr>
          <p:cNvPr id="3" name="Content Placeholder 2"/>
          <p:cNvSpPr>
            <a:spLocks noGrp="1"/>
          </p:cNvSpPr>
          <p:nvPr>
            <p:ph idx="4294967295"/>
          </p:nvPr>
        </p:nvSpPr>
        <p:spPr>
          <a:xfrm>
            <a:off x="723900" y="1202788"/>
            <a:ext cx="11169650" cy="4745575"/>
          </a:xfrm>
        </p:spPr>
        <p:txBody>
          <a:bodyPr>
            <a:noAutofit/>
          </a:bodyPr>
          <a:lstStyle/>
          <a:p>
            <a:pPr marL="457200" indent="-457200">
              <a:buFont typeface="Courier New" panose="02070309020205020404" pitchFamily="49" charset="0"/>
              <a:buChar char="o"/>
            </a:pPr>
            <a:r>
              <a:rPr lang="en-US" sz="2800" dirty="0" smtClean="0"/>
              <a:t>Advantages of HIEs</a:t>
            </a:r>
          </a:p>
          <a:p>
            <a:pPr marL="749808" lvl="1" indent="-457200">
              <a:buFont typeface="Courier New" panose="02070309020205020404" pitchFamily="49" charset="0"/>
              <a:buChar char="o"/>
            </a:pPr>
            <a:r>
              <a:rPr lang="en-US" sz="2800" dirty="0" smtClean="0"/>
              <a:t>Wonderful clinical tool that enables easy access to prior patient history</a:t>
            </a:r>
          </a:p>
          <a:p>
            <a:pPr marL="749808" lvl="1" indent="-457200">
              <a:buFont typeface="Courier New" panose="02070309020205020404" pitchFamily="49" charset="0"/>
              <a:buChar char="o"/>
            </a:pPr>
            <a:r>
              <a:rPr lang="en-US" sz="2800" dirty="0" smtClean="0"/>
              <a:t>Utility can be limited when aggregating information across multiple patients for purposes of QI or research (standardization can be extremely difficult)</a:t>
            </a:r>
          </a:p>
          <a:p>
            <a:pPr marL="457200" indent="-457200">
              <a:buFont typeface="Courier New" panose="02070309020205020404" pitchFamily="49" charset="0"/>
              <a:buChar char="o"/>
            </a:pPr>
            <a:r>
              <a:rPr lang="en-US" sz="2800" dirty="0" smtClean="0"/>
              <a:t>Advantages </a:t>
            </a:r>
            <a:r>
              <a:rPr lang="en-US" sz="2800" dirty="0"/>
              <a:t>of starting small, </a:t>
            </a:r>
            <a:r>
              <a:rPr lang="en-US" sz="2800" dirty="0" smtClean="0"/>
              <a:t>and bottom-up approach of CDW</a:t>
            </a:r>
            <a:endParaRPr lang="en-US" sz="2800" dirty="0" smtClean="0"/>
          </a:p>
          <a:p>
            <a:pPr marL="749808" lvl="1" indent="-457200">
              <a:buFont typeface="Courier New" panose="02070309020205020404" pitchFamily="49" charset="0"/>
              <a:buChar char="o"/>
            </a:pPr>
            <a:r>
              <a:rPr lang="en-US" sz="2800" dirty="0" smtClean="0"/>
              <a:t>Circumvent pitfalls </a:t>
            </a:r>
            <a:r>
              <a:rPr lang="en-US" sz="2800" dirty="0"/>
              <a:t>of relying on </a:t>
            </a:r>
            <a:r>
              <a:rPr lang="en-US" sz="2800" dirty="0" smtClean="0"/>
              <a:t>standardization</a:t>
            </a:r>
            <a:endParaRPr lang="en-US" sz="2800" dirty="0" smtClean="0"/>
          </a:p>
          <a:p>
            <a:pPr marL="749808" lvl="1" indent="-457200">
              <a:buFont typeface="Courier New" panose="02070309020205020404" pitchFamily="49" charset="0"/>
              <a:buChar char="o"/>
            </a:pPr>
            <a:r>
              <a:rPr lang="en-US" sz="2800" dirty="0" smtClean="0"/>
              <a:t>Can carefully consider time, space, and source contexts of desired </a:t>
            </a:r>
            <a:r>
              <a:rPr lang="en-US" sz="2800" dirty="0" smtClean="0"/>
              <a:t>EHR </a:t>
            </a:r>
            <a:r>
              <a:rPr lang="en-US" sz="2800" dirty="0" smtClean="0"/>
              <a:t>fields</a:t>
            </a:r>
            <a:endParaRPr lang="en-US" sz="2800" dirty="0"/>
          </a:p>
          <a:p>
            <a:pPr marL="749808" lvl="1" indent="-457200">
              <a:buFont typeface="Courier New" panose="02070309020205020404" pitchFamily="49" charset="0"/>
              <a:buChar char="o"/>
            </a:pPr>
            <a:r>
              <a:rPr lang="en-US" sz="2600" dirty="0" smtClean="0"/>
              <a:t>Not </a:t>
            </a:r>
            <a:r>
              <a:rPr lang="en-US" sz="2600" dirty="0"/>
              <a:t>a black </a:t>
            </a:r>
            <a:r>
              <a:rPr lang="en-US" sz="2600" dirty="0" smtClean="0"/>
              <a:t>box</a:t>
            </a:r>
            <a:r>
              <a:rPr lang="en-US" sz="2600" dirty="0" smtClean="0"/>
              <a:t>; code transparency and agility</a:t>
            </a:r>
            <a:endParaRPr lang="en-US" sz="2600" dirty="0" smtClean="0"/>
          </a:p>
        </p:txBody>
      </p:sp>
    </p:spTree>
    <p:extLst>
      <p:ext uri="{BB962C8B-B14F-4D97-AF65-F5344CB8AC3E}">
        <p14:creationId xmlns:p14="http://schemas.microsoft.com/office/powerpoint/2010/main" val="29814211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BM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94" y="75083"/>
            <a:ext cx="1062679" cy="1062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SCT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3600" y="0"/>
            <a:ext cx="2783581" cy="1137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www.oumedicine.com/images/default-source/ad-family-medicine/ad-fammed.jpg?sfvrs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142" y="178228"/>
            <a:ext cx="4348544" cy="7175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Current Collaborators</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a:t>Design </a:t>
            </a:r>
            <a:r>
              <a:rPr lang="en-US" dirty="0" smtClean="0"/>
              <a:t>and Management Team</a:t>
            </a:r>
          </a:p>
          <a:p>
            <a:pPr lvl="1"/>
            <a:r>
              <a:rPr lang="en-US" dirty="0" smtClean="0"/>
              <a:t>Will </a:t>
            </a:r>
            <a:r>
              <a:rPr lang="en-US" dirty="0"/>
              <a:t>Beasley (</a:t>
            </a:r>
            <a:r>
              <a:rPr lang="en-US" dirty="0" smtClean="0"/>
              <a:t>BBMC)</a:t>
            </a:r>
          </a:p>
          <a:p>
            <a:pPr lvl="1"/>
            <a:r>
              <a:rPr lang="en-US" dirty="0" smtClean="0"/>
              <a:t>David </a:t>
            </a:r>
            <a:r>
              <a:rPr lang="en-US" dirty="0"/>
              <a:t>Bard (</a:t>
            </a:r>
            <a:r>
              <a:rPr lang="en-US" dirty="0" smtClean="0"/>
              <a:t>BBMC)</a:t>
            </a:r>
          </a:p>
          <a:p>
            <a:pPr lvl="1"/>
            <a:r>
              <a:rPr lang="en-US" dirty="0" smtClean="0"/>
              <a:t>Zsolt </a:t>
            </a:r>
            <a:r>
              <a:rPr lang="en-US" dirty="0"/>
              <a:t>Nagykaldi (HSC </a:t>
            </a:r>
            <a:r>
              <a:rPr lang="en-US" dirty="0" smtClean="0"/>
              <a:t>FPM)</a:t>
            </a:r>
          </a:p>
          <a:p>
            <a:pPr lvl="1"/>
            <a:r>
              <a:rPr lang="en-US" dirty="0" smtClean="0"/>
              <a:t>Sreeharsha </a:t>
            </a:r>
            <a:r>
              <a:rPr lang="en-US" dirty="0"/>
              <a:t>Mandem (BBMC &amp; OU </a:t>
            </a:r>
            <a:r>
              <a:rPr lang="en-US" dirty="0" smtClean="0"/>
              <a:t>CS)</a:t>
            </a:r>
          </a:p>
          <a:p>
            <a:pPr lvl="1"/>
            <a:r>
              <a:rPr lang="en-US" dirty="0" smtClean="0"/>
              <a:t>Sabrina </a:t>
            </a:r>
            <a:r>
              <a:rPr lang="en-US" dirty="0"/>
              <a:t>Antry (BBMC</a:t>
            </a:r>
            <a:r>
              <a:rPr lang="en-US" dirty="0" smtClean="0"/>
              <a:t>)</a:t>
            </a:r>
          </a:p>
          <a:p>
            <a:pPr lvl="1"/>
            <a:r>
              <a:rPr lang="en-US" dirty="0" smtClean="0"/>
              <a:t>Geneva Marshall (BBMC)</a:t>
            </a:r>
            <a:endParaRPr lang="en-US" dirty="0"/>
          </a:p>
          <a:p>
            <a:r>
              <a:rPr lang="en-US" dirty="0" smtClean="0"/>
              <a:t>Centricity Support</a:t>
            </a:r>
          </a:p>
          <a:p>
            <a:pPr lvl="1"/>
            <a:r>
              <a:rPr lang="en-US" dirty="0" smtClean="0"/>
              <a:t>Kevin Elledge</a:t>
            </a:r>
          </a:p>
          <a:p>
            <a:pPr lvl="1"/>
            <a:r>
              <a:rPr lang="en-US" dirty="0" smtClean="0"/>
              <a:t>Cynthia Proctor</a:t>
            </a:r>
          </a:p>
          <a:p>
            <a:pPr lvl="1"/>
            <a:r>
              <a:rPr lang="en-US" dirty="0" smtClean="0"/>
              <a:t>Adam McGann</a:t>
            </a:r>
          </a:p>
          <a:p>
            <a:pPr lvl="1"/>
            <a:r>
              <a:rPr lang="en-US" dirty="0" smtClean="0"/>
              <a:t>June </a:t>
            </a:r>
            <a:r>
              <a:rPr lang="en-US" dirty="0"/>
              <a:t>Pearson</a:t>
            </a:r>
          </a:p>
          <a:p>
            <a:endParaRPr lang="en-US" dirty="0"/>
          </a:p>
        </p:txBody>
      </p:sp>
      <p:sp>
        <p:nvSpPr>
          <p:cNvPr id="6" name="Content Placeholder 5"/>
          <p:cNvSpPr>
            <a:spLocks noGrp="1"/>
          </p:cNvSpPr>
          <p:nvPr>
            <p:ph sz="half" idx="2"/>
          </p:nvPr>
        </p:nvSpPr>
        <p:spPr/>
        <p:txBody>
          <a:bodyPr>
            <a:normAutofit fontScale="92500" lnSpcReduction="10000"/>
          </a:bodyPr>
          <a:lstStyle/>
          <a:p>
            <a:r>
              <a:rPr lang="en-US" dirty="0" smtClean="0"/>
              <a:t>Institutional Support &amp; Guidance</a:t>
            </a:r>
          </a:p>
          <a:p>
            <a:pPr lvl="1"/>
            <a:r>
              <a:rPr lang="en-US" dirty="0" smtClean="0"/>
              <a:t>Judith James (OSCTR)</a:t>
            </a:r>
          </a:p>
          <a:p>
            <a:pPr lvl="1"/>
            <a:r>
              <a:rPr lang="en-US" dirty="0" smtClean="0"/>
              <a:t>Tim VanWagoner (OSCTR)</a:t>
            </a:r>
          </a:p>
          <a:p>
            <a:pPr lvl="1"/>
            <a:r>
              <a:rPr lang="en-US" dirty="0" smtClean="0"/>
              <a:t>Joel Guthridge (OSCTR)</a:t>
            </a:r>
          </a:p>
          <a:p>
            <a:pPr lvl="1"/>
            <a:r>
              <a:rPr lang="en-US" dirty="0" smtClean="0"/>
              <a:t>Robert Roswell (COM)</a:t>
            </a:r>
          </a:p>
          <a:p>
            <a:pPr lvl="1"/>
            <a:r>
              <a:rPr lang="en-US" dirty="0" smtClean="0"/>
              <a:t>Darrin Akins (COM)</a:t>
            </a:r>
            <a:endParaRPr lang="en-US" dirty="0"/>
          </a:p>
          <a:p>
            <a:r>
              <a:rPr lang="en-US" dirty="0" smtClean="0"/>
              <a:t>OU IT</a:t>
            </a:r>
          </a:p>
          <a:p>
            <a:pPr lvl="1"/>
            <a:r>
              <a:rPr lang="en-US" dirty="0" smtClean="0"/>
              <a:t>Mark Ferguson</a:t>
            </a:r>
          </a:p>
          <a:p>
            <a:pPr lvl="1"/>
            <a:r>
              <a:rPr lang="en-US" dirty="0" smtClean="0"/>
              <a:t>Scott DeWitt</a:t>
            </a:r>
          </a:p>
          <a:p>
            <a:pPr lvl="1"/>
            <a:r>
              <a:rPr lang="en-US" dirty="0" smtClean="0"/>
              <a:t>Cliff Mack</a:t>
            </a:r>
          </a:p>
          <a:p>
            <a:pPr lvl="1"/>
            <a:r>
              <a:rPr lang="en-US" dirty="0" smtClean="0"/>
              <a:t>Tony Miller</a:t>
            </a:r>
          </a:p>
          <a:p>
            <a:pPr lvl="1"/>
            <a:r>
              <a:rPr lang="en-US" dirty="0" smtClean="0"/>
              <a:t>Randy Moore</a:t>
            </a:r>
          </a:p>
          <a:p>
            <a:pPr lvl="1"/>
            <a:r>
              <a:rPr lang="en-US" dirty="0" smtClean="0"/>
              <a:t>April Lee</a:t>
            </a:r>
          </a:p>
          <a:p>
            <a:pPr lvl="1"/>
            <a:endParaRPr lang="en-US" dirty="0"/>
          </a:p>
          <a:p>
            <a:endParaRPr lang="en-US" dirty="0"/>
          </a:p>
        </p:txBody>
      </p:sp>
    </p:spTree>
    <p:extLst>
      <p:ext uri="{BB962C8B-B14F-4D97-AF65-F5344CB8AC3E}">
        <p14:creationId xmlns:p14="http://schemas.microsoft.com/office/powerpoint/2010/main" val="3801076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 of Big Data Analytics Use in Healthcare</a:t>
            </a:r>
            <a:endParaRPr lang="en-US" dirty="0"/>
          </a:p>
        </p:txBody>
      </p:sp>
      <p:sp>
        <p:nvSpPr>
          <p:cNvPr id="3" name="Content Placeholder 2"/>
          <p:cNvSpPr>
            <a:spLocks noGrp="1"/>
          </p:cNvSpPr>
          <p:nvPr>
            <p:ph idx="1"/>
          </p:nvPr>
        </p:nvSpPr>
        <p:spPr/>
        <p:txBody>
          <a:bodyPr>
            <a:normAutofit/>
          </a:bodyPr>
          <a:lstStyle/>
          <a:p>
            <a:r>
              <a:rPr lang="en-US" dirty="0" smtClean="0"/>
              <a:t>Columbia </a:t>
            </a:r>
            <a:r>
              <a:rPr lang="en-US" dirty="0"/>
              <a:t>University Medical Center’s </a:t>
            </a:r>
            <a:r>
              <a:rPr lang="en-US" dirty="0" smtClean="0"/>
              <a:t>“</a:t>
            </a:r>
            <a:r>
              <a:rPr lang="en-US" dirty="0"/>
              <a:t>complex correlations” </a:t>
            </a:r>
            <a:r>
              <a:rPr lang="en-US" dirty="0" smtClean="0"/>
              <a:t>project</a:t>
            </a:r>
          </a:p>
          <a:p>
            <a:pPr lvl="1"/>
            <a:r>
              <a:rPr lang="en-US" dirty="0" smtClean="0"/>
              <a:t>Using physiological </a:t>
            </a:r>
            <a:r>
              <a:rPr lang="en-US" dirty="0"/>
              <a:t>data </a:t>
            </a:r>
            <a:r>
              <a:rPr lang="en-US" dirty="0" smtClean="0"/>
              <a:t>from patients </a:t>
            </a:r>
            <a:r>
              <a:rPr lang="en-US" dirty="0"/>
              <a:t>with brain </a:t>
            </a:r>
            <a:r>
              <a:rPr lang="en-US" dirty="0" smtClean="0"/>
              <a:t>injuries, provides information </a:t>
            </a:r>
            <a:r>
              <a:rPr lang="en-US" dirty="0"/>
              <a:t>to aggressively treat </a:t>
            </a:r>
            <a:r>
              <a:rPr lang="en-US" dirty="0" smtClean="0"/>
              <a:t>complications </a:t>
            </a:r>
          </a:p>
          <a:p>
            <a:pPr lvl="1"/>
            <a:r>
              <a:rPr lang="en-US" dirty="0" smtClean="0"/>
              <a:t>Reputedly diagnoses </a:t>
            </a:r>
            <a:r>
              <a:rPr lang="en-US" dirty="0"/>
              <a:t>serious complications </a:t>
            </a:r>
            <a:r>
              <a:rPr lang="en-US" dirty="0" smtClean="0"/>
              <a:t>48 </a:t>
            </a:r>
            <a:r>
              <a:rPr lang="en-US" dirty="0"/>
              <a:t>hours </a:t>
            </a:r>
            <a:r>
              <a:rPr lang="en-US" dirty="0" smtClean="0"/>
              <a:t>earlier in </a:t>
            </a:r>
            <a:r>
              <a:rPr lang="en-US" dirty="0"/>
              <a:t>patients </a:t>
            </a:r>
            <a:r>
              <a:rPr lang="en-US" dirty="0" smtClean="0"/>
              <a:t>suffering </a:t>
            </a:r>
            <a:r>
              <a:rPr lang="en-US" dirty="0"/>
              <a:t>a bleeding stroke from a ruptured brain </a:t>
            </a:r>
            <a:r>
              <a:rPr lang="en-US" dirty="0" smtClean="0"/>
              <a:t>aneurysm</a:t>
            </a:r>
          </a:p>
          <a:p>
            <a:endParaRPr lang="en-US" dirty="0" smtClean="0"/>
          </a:p>
          <a:p>
            <a:r>
              <a:rPr lang="en-US" dirty="0" smtClean="0"/>
              <a:t>California-based </a:t>
            </a:r>
            <a:r>
              <a:rPr lang="en-US" dirty="0"/>
              <a:t>Kaiser Permanente </a:t>
            </a:r>
            <a:r>
              <a:rPr lang="en-US" dirty="0" smtClean="0"/>
              <a:t>discovery </a:t>
            </a:r>
            <a:r>
              <a:rPr lang="en-US" dirty="0"/>
              <a:t>of adverse drug effects and subsequent withdrawal of </a:t>
            </a:r>
            <a:r>
              <a:rPr lang="en-US" dirty="0" err="1"/>
              <a:t>Vioxx</a:t>
            </a:r>
            <a:r>
              <a:rPr lang="en-US" dirty="0"/>
              <a:t>  </a:t>
            </a:r>
          </a:p>
        </p:txBody>
      </p:sp>
    </p:spTree>
    <p:extLst>
      <p:ext uri="{BB962C8B-B14F-4D97-AF65-F5344CB8AC3E}">
        <p14:creationId xmlns:p14="http://schemas.microsoft.com/office/powerpoint/2010/main" val="182261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PCOR Context</a:t>
            </a:r>
            <a:endParaRPr lang="en-US" dirty="0"/>
          </a:p>
        </p:txBody>
      </p:sp>
      <p:sp>
        <p:nvSpPr>
          <p:cNvPr id="3" name="Content Placeholder 2"/>
          <p:cNvSpPr>
            <a:spLocks noGrp="1"/>
          </p:cNvSpPr>
          <p:nvPr>
            <p:ph idx="1"/>
          </p:nvPr>
        </p:nvSpPr>
        <p:spPr/>
        <p:txBody>
          <a:bodyPr>
            <a:normAutofit/>
          </a:bodyPr>
          <a:lstStyle/>
          <a:p>
            <a:r>
              <a:rPr lang="en-US" dirty="0" smtClean="0"/>
              <a:t>The potential of fully </a:t>
            </a:r>
            <a:r>
              <a:rPr lang="en-US" dirty="0"/>
              <a:t>functional </a:t>
            </a:r>
            <a:r>
              <a:rPr lang="en-US" dirty="0" smtClean="0"/>
              <a:t>EHRs that are aggregated in a CDW- all </a:t>
            </a:r>
            <a:r>
              <a:rPr lang="en-US" dirty="0"/>
              <a:t>members of the </a:t>
            </a:r>
            <a:r>
              <a:rPr lang="en-US" dirty="0" smtClean="0"/>
              <a:t>clinical team </a:t>
            </a:r>
            <a:r>
              <a:rPr lang="en-US" dirty="0"/>
              <a:t>have ready access to the </a:t>
            </a:r>
            <a:r>
              <a:rPr lang="en-US" dirty="0" smtClean="0"/>
              <a:t>~</a:t>
            </a:r>
            <a:r>
              <a:rPr lang="en-US" i="1" dirty="0" smtClean="0"/>
              <a:t>latest</a:t>
            </a:r>
            <a:r>
              <a:rPr lang="en-US" dirty="0" smtClean="0"/>
              <a:t> </a:t>
            </a:r>
            <a:r>
              <a:rPr lang="en-US" dirty="0"/>
              <a:t>information allowing for more </a:t>
            </a:r>
            <a:r>
              <a:rPr lang="en-US" b="1" dirty="0"/>
              <a:t>coordinated, patient-centered care</a:t>
            </a:r>
            <a:r>
              <a:rPr lang="en-US" dirty="0"/>
              <a:t>. </a:t>
            </a:r>
            <a:endParaRPr lang="en-US" dirty="0" smtClean="0"/>
          </a:p>
          <a:p>
            <a:pPr lvl="1"/>
            <a:r>
              <a:rPr lang="en-US" dirty="0" smtClean="0"/>
              <a:t>The </a:t>
            </a:r>
            <a:r>
              <a:rPr lang="en-US" dirty="0"/>
              <a:t>information gathered by the primary care provider tells the emergency department clinician about the patient’s life threatening allergy, so that care can be adjusted appropriately, even if the patient is unconscious.</a:t>
            </a:r>
          </a:p>
          <a:p>
            <a:pPr lvl="1"/>
            <a:r>
              <a:rPr lang="en-US" dirty="0"/>
              <a:t>A patient can log on to his own </a:t>
            </a:r>
            <a:r>
              <a:rPr lang="en-US" dirty="0" smtClean="0"/>
              <a:t>record and </a:t>
            </a:r>
            <a:r>
              <a:rPr lang="en-US" dirty="0"/>
              <a:t>see the trend of the lab results over the last year, which can help motivate him to take his medications and keep up with the lifestyle changes that have improved the numbers (ala HRA web portal) .</a:t>
            </a:r>
          </a:p>
          <a:p>
            <a:pPr lvl="1"/>
            <a:r>
              <a:rPr lang="en-US" dirty="0"/>
              <a:t>The lab results run last week are already in the record to tell the specialist what she needs to know without running duplicate tests.</a:t>
            </a:r>
          </a:p>
          <a:p>
            <a:pPr lvl="1"/>
            <a:r>
              <a:rPr lang="en-US" dirty="0"/>
              <a:t>The clinician’s notes from the patient’s hospital stay can help inform the discharge instructions and follow-up care and enable the patient to move from one care setting to another more smoothly.</a:t>
            </a:r>
          </a:p>
          <a:p>
            <a:endParaRPr lang="en-US" dirty="0"/>
          </a:p>
        </p:txBody>
      </p:sp>
    </p:spTree>
    <p:extLst>
      <p:ext uri="{BB962C8B-B14F-4D97-AF65-F5344CB8AC3E}">
        <p14:creationId xmlns:p14="http://schemas.microsoft.com/office/powerpoint/2010/main" val="2203121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10147</TotalTime>
  <Words>6189</Words>
  <Application>Microsoft Office PowerPoint</Application>
  <PresentationFormat>Widescreen</PresentationFormat>
  <Paragraphs>756</Paragraphs>
  <Slides>75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 New</vt:lpstr>
      <vt:lpstr>Verdana</vt:lpstr>
      <vt:lpstr>Retrospect</vt:lpstr>
      <vt:lpstr>A Clinical Data Warehouse Ecosystem to Support Research &amp; QAQI</vt:lpstr>
      <vt:lpstr>Objectives</vt:lpstr>
      <vt:lpstr>What is a Clinical Data Warehouse?</vt:lpstr>
      <vt:lpstr>Examples of CDW Uses</vt:lpstr>
      <vt:lpstr>Recent publications using RODS</vt:lpstr>
      <vt:lpstr>Marrying CDW and Big Data</vt:lpstr>
      <vt:lpstr>Big Data Analytics</vt:lpstr>
      <vt:lpstr>Examples of Big Data Analytics Use in Healthcare</vt:lpstr>
      <vt:lpstr>PCOR Context</vt:lpstr>
      <vt:lpstr>Challenges of building a CDW</vt:lpstr>
      <vt:lpstr>Challenges of building a CDW</vt:lpstr>
      <vt:lpstr>Limitations of CDW Research</vt:lpstr>
      <vt:lpstr>Strengths of CDW Research</vt:lpstr>
      <vt:lpstr>The Birth of an OUHSC CDW</vt:lpstr>
      <vt:lpstr>Progress to Date</vt:lpstr>
      <vt:lpstr>PowerPoint Presentation</vt:lpstr>
      <vt:lpstr>Current Response to CDW Challenges</vt:lpstr>
      <vt:lpstr>Challenges of building a CDW</vt:lpstr>
      <vt:lpstr>Ecosystem Architecture</vt:lpstr>
      <vt:lpstr>Benefits over ad-hoc EMR Extracts</vt:lpstr>
      <vt:lpstr>Overall Goals</vt:lpstr>
      <vt:lpstr>Instantiation Activities</vt:lpstr>
      <vt:lpstr>Requirements Per Ecosystem</vt:lpstr>
      <vt:lpstr>Requirements Per Data Source</vt:lpstr>
      <vt:lpstr>Centricity Requirements Timeline</vt:lpstr>
      <vt:lpstr>Part of Centricity</vt:lpstr>
      <vt:lpstr>PowerPoint Presentation</vt:lpstr>
      <vt:lpstr>PowerPoint Presentation</vt:lpstr>
      <vt:lpstr>Requirements Per Project/Investigation</vt:lpstr>
      <vt:lpstr>Requirements Per Project/Investigation</vt:lpstr>
      <vt:lpstr>Processes for learning research goals &amp; specifics</vt:lpstr>
      <vt:lpstr>Example of Sweep and Specify Necessity</vt:lpstr>
      <vt:lpstr>Sweep &amp; Specify Strategy: Description</vt:lpstr>
      <vt:lpstr>Sweep &amp; Specify Strategy: Example</vt:lpstr>
      <vt:lpstr>Epidemiology of Obesity among Child &amp; Adolescent Patients</vt:lpstr>
      <vt:lpstr>PowerPoint Presentation</vt:lpstr>
      <vt:lpstr>Obesity Project Requirements</vt:lpstr>
      <vt:lpstr>PowerPoint Presentation</vt:lpstr>
      <vt:lpstr>Obesity Project Requirements</vt:lpstr>
      <vt:lpstr>PowerPoint Presentation</vt:lpstr>
      <vt:lpstr>PowerPoint Presentation</vt:lpstr>
      <vt:lpstr>Obesity Project Requirements</vt:lpstr>
      <vt:lpstr>PowerPoint Presentation</vt:lpstr>
      <vt:lpstr>Obesity Project Requirements</vt:lpstr>
      <vt:lpstr>PowerPoint Presentation</vt:lpstr>
      <vt:lpstr>PowerPoint Presentation</vt:lpstr>
      <vt:lpstr>SAS Example</vt:lpstr>
      <vt:lpstr>PowerPoint Presentation</vt:lpstr>
      <vt:lpstr>PowerPoint Presentation</vt:lpstr>
      <vt:lpstr>Obesity Project Challenges</vt:lpstr>
      <vt:lpstr>Obesity Project Tasks Remaining</vt:lpstr>
      <vt:lpstr>ADHD Medication Titration Management and Patient Compliance</vt:lpstr>
      <vt:lpstr>PowerPoint Presentation</vt:lpstr>
      <vt:lpstr>ADHD Project Requirements</vt:lpstr>
      <vt:lpstr>PowerPoint Presentation</vt:lpstr>
      <vt:lpstr>ADHD Project Requirements</vt:lpstr>
      <vt:lpstr>PowerPoint Presentation</vt:lpstr>
      <vt:lpstr>ADHD Project Requirements</vt:lpstr>
      <vt:lpstr>PowerPoint Presentation</vt:lpstr>
      <vt:lpstr>PowerPoint Presentation</vt:lpstr>
      <vt:lpstr>ADHD Project Requirements</vt:lpstr>
      <vt:lpstr>PowerPoint Presentation</vt:lpstr>
      <vt:lpstr>PowerPoint Presentation</vt:lpstr>
      <vt:lpstr>ADHD Project Challenges</vt:lpstr>
      <vt:lpstr>ADHD Project Tasks Remaining</vt:lpstr>
      <vt:lpstr>The Future of the OUHSC CDW</vt:lpstr>
      <vt:lpstr>Open to any Campus  Collaborators</vt:lpstr>
      <vt:lpstr>Possible Service Tiers</vt:lpstr>
      <vt:lpstr>New Features Wishlist</vt:lpstr>
      <vt:lpstr>Long-term Vision</vt:lpstr>
      <vt:lpstr>Immediate Next Steps</vt:lpstr>
      <vt:lpstr>OUHSC CDW Data Possibilities</vt:lpstr>
      <vt:lpstr>Not the Only CDW in Town/State</vt:lpstr>
      <vt:lpstr>Comparison of CDW and HIEs</vt:lpstr>
      <vt:lpstr>Current Collaborators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Data Warehouses for Research and QIQA</dc:title>
  <dc:creator>Bard, David E. (HSC)</dc:creator>
  <cp:lastModifiedBy>David Bard</cp:lastModifiedBy>
  <cp:revision>144</cp:revision>
  <dcterms:created xsi:type="dcterms:W3CDTF">2015-04-22T21:49:11Z</dcterms:created>
  <dcterms:modified xsi:type="dcterms:W3CDTF">2016-09-19T16:48:47Z</dcterms:modified>
</cp:coreProperties>
</file>